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79" r:id="rId13"/>
    <p:sldId id="280" r:id="rId14"/>
    <p:sldId id="281" r:id="rId15"/>
    <p:sldId id="282" r:id="rId16"/>
    <p:sldId id="283" r:id="rId17"/>
    <p:sldId id="266" r:id="rId18"/>
    <p:sldId id="267" r:id="rId19"/>
    <p:sldId id="268" r:id="rId20"/>
    <p:sldId id="269" r:id="rId21"/>
    <p:sldId id="270" r:id="rId22"/>
    <p:sldId id="272" r:id="rId23"/>
    <p:sldId id="273" r:id="rId24"/>
    <p:sldId id="274" r:id="rId25"/>
    <p:sldId id="275" r:id="rId26"/>
    <p:sldId id="285" r:id="rId27"/>
    <p:sldId id="286" r:id="rId28"/>
    <p:sldId id="277" r:id="rId29"/>
    <p:sldId id="298" r:id="rId30"/>
    <p:sldId id="299" r:id="rId31"/>
    <p:sldId id="276" r:id="rId32"/>
    <p:sldId id="289" r:id="rId33"/>
    <p:sldId id="288" r:id="rId34"/>
    <p:sldId id="271" r:id="rId35"/>
    <p:sldId id="287" r:id="rId36"/>
    <p:sldId id="290" r:id="rId37"/>
    <p:sldId id="291" r:id="rId38"/>
    <p:sldId id="292" r:id="rId39"/>
    <p:sldId id="294" r:id="rId40"/>
    <p:sldId id="295" r:id="rId41"/>
    <p:sldId id="296" r:id="rId42"/>
    <p:sldId id="297" r:id="rId43"/>
    <p:sldId id="301" r:id="rId44"/>
    <p:sldId id="300" r:id="rId45"/>
    <p:sldId id="302" r:id="rId46"/>
    <p:sldId id="303" r:id="rId47"/>
    <p:sldId id="305" r:id="rId48"/>
    <p:sldId id="304" r:id="rId49"/>
    <p:sldId id="306" r:id="rId50"/>
    <p:sldId id="307" r:id="rId51"/>
    <p:sldId id="308" r:id="rId52"/>
    <p:sldId id="309" r:id="rId53"/>
    <p:sldId id="310" r:id="rId54"/>
    <p:sldId id="311" r:id="rId5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378" y="-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FA9E4-FB9D-4975-9EAD-3A0D1C4251C7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E7F28-FEA2-4935-9326-227F91C58F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19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2DD6D-60E4-4DFA-B7B5-CB6FE54E119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062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246B-6306-47E0-BAB4-46FFA4554241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E3EFB-5206-481C-94EA-03F97A35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675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246B-6306-47E0-BAB4-46FFA4554241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E3EFB-5206-481C-94EA-03F97A35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999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246B-6306-47E0-BAB4-46FFA4554241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E3EFB-5206-481C-94EA-03F97A35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465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246B-6306-47E0-BAB4-46FFA4554241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E3EFB-5206-481C-94EA-03F97A35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15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246B-6306-47E0-BAB4-46FFA4554241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E3EFB-5206-481C-94EA-03F97A35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875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246B-6306-47E0-BAB4-46FFA4554241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E3EFB-5206-481C-94EA-03F97A35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429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246B-6306-47E0-BAB4-46FFA4554241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E3EFB-5206-481C-94EA-03F97A35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42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246B-6306-47E0-BAB4-46FFA4554241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E3EFB-5206-481C-94EA-03F97A35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552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246B-6306-47E0-BAB4-46FFA4554241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E3EFB-5206-481C-94EA-03F97A35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0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246B-6306-47E0-BAB4-46FFA4554241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E3EFB-5206-481C-94EA-03F97A35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6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246B-6306-47E0-BAB4-46FFA4554241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E3EFB-5206-481C-94EA-03F97A35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947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8246B-6306-47E0-BAB4-46FFA4554241}" type="datetimeFigureOut">
              <a:rPr lang="ko-KR" altLang="en-US" smtClean="0"/>
              <a:t>2017-10-12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E3EFB-5206-481C-94EA-03F97A350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77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인공신경망을 속이는 </a:t>
            </a:r>
            <a:r>
              <a:rPr lang="ko-KR" altLang="en-US" dirty="0" smtClean="0">
                <a:solidFill>
                  <a:schemeClr val="bg1"/>
                </a:solidFill>
              </a:rPr>
              <a:t>데이터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766936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Adversarial Machine Learning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6588224" y="5523917"/>
            <a:ext cx="1512168" cy="76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chemeClr val="bg1"/>
                </a:solidFill>
              </a:rPr>
              <a:t>윤성</a:t>
            </a:r>
            <a:r>
              <a:rPr lang="ko-KR" altLang="en-US" dirty="0">
                <a:solidFill>
                  <a:schemeClr val="bg1"/>
                </a:solidFill>
              </a:rPr>
              <a:t>국</a:t>
            </a:r>
          </a:p>
        </p:txBody>
      </p:sp>
    </p:spTree>
    <p:extLst>
      <p:ext uri="{BB962C8B-B14F-4D97-AF65-F5344CB8AC3E}">
        <p14:creationId xmlns:p14="http://schemas.microsoft.com/office/powerpoint/2010/main" val="200101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2000" dirty="0" smtClean="0">
                <a:solidFill>
                  <a:schemeClr val="bg1"/>
                </a:solidFill>
              </a:rPr>
              <a:t>그렇게 계속 망상만 하고 있는데 교수님의 통보 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645024"/>
            <a:ext cx="2889218" cy="28892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2" y="2276871"/>
            <a:ext cx="69172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</a:rPr>
              <a:t>너</a:t>
            </a:r>
            <a:r>
              <a:rPr lang="ko-KR" altLang="en-US" sz="2400" dirty="0" err="1">
                <a:solidFill>
                  <a:schemeClr val="bg1"/>
                </a:solidFill>
              </a:rPr>
              <a:t>거</a:t>
            </a:r>
            <a:r>
              <a:rPr lang="ko-KR" altLang="en-US" sz="2400" dirty="0" smtClean="0">
                <a:solidFill>
                  <a:schemeClr val="bg1"/>
                </a:solidFill>
              </a:rPr>
              <a:t> 석사과정 논문이 </a:t>
            </a:r>
            <a:r>
              <a:rPr lang="en-US" altLang="ko-KR" sz="2400" dirty="0" smtClean="0">
                <a:solidFill>
                  <a:schemeClr val="bg1"/>
                </a:solidFill>
              </a:rPr>
              <a:t>1</a:t>
            </a:r>
            <a:r>
              <a:rPr lang="ko-KR" altLang="en-US" sz="2400" dirty="0" smtClean="0">
                <a:solidFill>
                  <a:schemeClr val="bg1"/>
                </a:solidFill>
              </a:rPr>
              <a:t>년 동안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변비마냥 나올 생각을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안한다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성국아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너가</a:t>
            </a:r>
            <a:r>
              <a:rPr lang="ko-KR" altLang="en-US" sz="2400" dirty="0" smtClean="0">
                <a:solidFill>
                  <a:schemeClr val="bg1"/>
                </a:solidFill>
              </a:rPr>
              <a:t> 도와라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참고로 두 달 안에 못쓰면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err="1" smtClean="0">
                <a:solidFill>
                  <a:schemeClr val="bg1"/>
                </a:solidFill>
              </a:rPr>
              <a:t>너거</a:t>
            </a:r>
            <a:r>
              <a:rPr lang="ko-KR" altLang="en-US" sz="2400" dirty="0" smtClean="0">
                <a:solidFill>
                  <a:schemeClr val="bg1"/>
                </a:solidFill>
              </a:rPr>
              <a:t> 석사과정 연구조교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짤린다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^^ 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rgbClr val="FFFF00"/>
                </a:solidFill>
              </a:rPr>
              <a:t>그라니까 </a:t>
            </a:r>
            <a:r>
              <a:rPr lang="ko-KR" altLang="en-US" sz="2400" dirty="0" err="1" smtClean="0">
                <a:solidFill>
                  <a:srgbClr val="FFFF00"/>
                </a:solidFill>
              </a:rPr>
              <a:t>두달안에</a:t>
            </a:r>
            <a:r>
              <a:rPr lang="ko-KR" altLang="en-US" sz="2400" dirty="0" smtClean="0">
                <a:solidFill>
                  <a:srgbClr val="FFFF00"/>
                </a:solidFill>
              </a:rPr>
              <a:t> 논문 써</a:t>
            </a:r>
            <a:r>
              <a:rPr lang="en-US" altLang="ko-KR" sz="2400" dirty="0" smtClean="0">
                <a:solidFill>
                  <a:srgbClr val="FFFF00"/>
                </a:solidFill>
              </a:rPr>
              <a:t>~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86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연구의 내용은 이랬습니다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80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l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36250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구름 모양 설명선 8"/>
          <p:cNvSpPr/>
          <p:nvPr/>
        </p:nvSpPr>
        <p:spPr>
          <a:xfrm>
            <a:off x="4162316" y="4001771"/>
            <a:ext cx="4208921" cy="2852936"/>
          </a:xfrm>
          <a:prstGeom prst="cloudCallout">
            <a:avLst>
              <a:gd name="adj1" fmla="val -39405"/>
              <a:gd name="adj2" fmla="val -803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computr3"/>
          <p:cNvSpPr>
            <a:spLocks noEditPoints="1" noChangeArrowheads="1"/>
          </p:cNvSpPr>
          <p:nvPr/>
        </p:nvSpPr>
        <p:spPr bwMode="auto">
          <a:xfrm>
            <a:off x="5292080" y="1433280"/>
            <a:ext cx="3528392" cy="2376264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파일:attachment/블루스크린/win31_bso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299" y="1669907"/>
            <a:ext cx="144016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HP\AppData\Local\Microsoft\Windows\Temporary Internet Files\Content.IE5\GQ58EL8J\shield-31869_640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43808" y="963579"/>
            <a:ext cx="1885461" cy="3257509"/>
          </a:xfrm>
          <a:prstGeom prst="rect">
            <a:avLst/>
          </a:prstGeom>
          <a:noFill/>
          <a:scene3d>
            <a:camera prst="orthographicFront">
              <a:rot lat="0" lon="30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5633303" y="4421054"/>
            <a:ext cx="1422973" cy="2085755"/>
            <a:chOff x="2184986" y="3239862"/>
            <a:chExt cx="2544283" cy="3600400"/>
          </a:xfrm>
        </p:grpSpPr>
        <p:grpSp>
          <p:nvGrpSpPr>
            <p:cNvPr id="6" name="그룹 5"/>
            <p:cNvGrpSpPr/>
            <p:nvPr/>
          </p:nvGrpSpPr>
          <p:grpSpPr>
            <a:xfrm>
              <a:off x="2184986" y="3239862"/>
              <a:ext cx="2544283" cy="3600400"/>
              <a:chOff x="2184986" y="3239862"/>
              <a:chExt cx="2544283" cy="3600400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220542" y="3933056"/>
                <a:ext cx="2232248" cy="20882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3" name="Picture 9" descr="C:\Users\HP\AppData\Local\Microsoft\Windows\Temporary Internet Files\Content.IE5\LF047LAY\one_piece_wanted_poster_by_ei819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84986" y="3239862"/>
                <a:ext cx="2544283" cy="360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malwar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0452" y="4077072"/>
              <a:ext cx="1373350" cy="137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999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0.67344 -0.00185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6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3229 7.40741E-7 L 0.27916 7.40741E-7 L -0.04323 0.7625 " pathEditMode="relative" rAng="0" ptsTypes="AAA">
                                      <p:cBhvr>
                                        <p:cTn id="31" dur="7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9" y="3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malwar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36250"/>
            <a:ext cx="151216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l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36249"/>
            <a:ext cx="151216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구름 모양 설명선 3"/>
          <p:cNvSpPr/>
          <p:nvPr/>
        </p:nvSpPr>
        <p:spPr>
          <a:xfrm>
            <a:off x="4162316" y="4001771"/>
            <a:ext cx="4208921" cy="2852936"/>
          </a:xfrm>
          <a:prstGeom prst="cloudCallout">
            <a:avLst>
              <a:gd name="adj1" fmla="val -39405"/>
              <a:gd name="adj2" fmla="val -803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computr3"/>
          <p:cNvSpPr>
            <a:spLocks noEditPoints="1" noChangeArrowheads="1"/>
          </p:cNvSpPr>
          <p:nvPr/>
        </p:nvSpPr>
        <p:spPr bwMode="auto">
          <a:xfrm>
            <a:off x="5292080" y="1433280"/>
            <a:ext cx="3528392" cy="2376264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633303" y="4421054"/>
            <a:ext cx="1422973" cy="2085755"/>
            <a:chOff x="2184986" y="3239862"/>
            <a:chExt cx="2544283" cy="3600400"/>
          </a:xfrm>
        </p:grpSpPr>
        <p:grpSp>
          <p:nvGrpSpPr>
            <p:cNvPr id="9" name="그룹 8"/>
            <p:cNvGrpSpPr/>
            <p:nvPr/>
          </p:nvGrpSpPr>
          <p:grpSpPr>
            <a:xfrm>
              <a:off x="2184986" y="3239862"/>
              <a:ext cx="2544283" cy="3600400"/>
              <a:chOff x="2184986" y="3239862"/>
              <a:chExt cx="2544283" cy="3600400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2220542" y="3933056"/>
                <a:ext cx="2232248" cy="20882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Picture 9" descr="C:\Users\HP\AppData\Local\Microsoft\Windows\Temporary Internet Files\Content.IE5\LF047LAY\one_piece_wanted_poster_by_ei819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84986" y="3239862"/>
                <a:ext cx="2544283" cy="360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" name="Picture 2" descr="malwar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0452" y="4077072"/>
              <a:ext cx="1373350" cy="137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제목 1"/>
          <p:cNvSpPr txBox="1">
            <a:spLocks/>
          </p:cNvSpPr>
          <p:nvPr/>
        </p:nvSpPr>
        <p:spPr>
          <a:xfrm>
            <a:off x="598837" y="-2389"/>
            <a:ext cx="7772400" cy="965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7" name="타원형 설명선 16"/>
          <p:cNvSpPr/>
          <p:nvPr/>
        </p:nvSpPr>
        <p:spPr>
          <a:xfrm>
            <a:off x="1187624" y="332655"/>
            <a:ext cx="1440160" cy="1100623"/>
          </a:xfrm>
          <a:prstGeom prst="wedgeEllipseCallout">
            <a:avLst>
              <a:gd name="adj1" fmla="val 87928"/>
              <a:gd name="adj2" fmla="val 766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chemeClr val="tx1"/>
                </a:solidFill>
              </a:rPr>
              <a:t>?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18" name="Picture 6" descr="파일:attachment/블루스크린/win31_bso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299" y="1669907"/>
            <a:ext cx="144016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HP\AppData\Local\Microsoft\Windows\Temporary Internet Files\Content.IE5\GQ58EL8J\shield-31869_640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43808" y="963579"/>
            <a:ext cx="1885461" cy="3257509"/>
          </a:xfrm>
          <a:prstGeom prst="rect">
            <a:avLst/>
          </a:prstGeom>
          <a:noFill/>
          <a:scene3d>
            <a:camera prst="orthographicFront">
              <a:rot lat="0" lon="30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23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7.40741E-7 L 0.68125 7.40741E-7 " pathEditMode="relative" rAng="0" ptsTypes="AA">
                                      <p:cBhvr>
                                        <p:cTn id="1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6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구름 모양 설명선 3"/>
          <p:cNvSpPr/>
          <p:nvPr/>
        </p:nvSpPr>
        <p:spPr>
          <a:xfrm>
            <a:off x="4162316" y="4001771"/>
            <a:ext cx="4208921" cy="2852936"/>
          </a:xfrm>
          <a:prstGeom prst="cloudCallout">
            <a:avLst>
              <a:gd name="adj1" fmla="val -39405"/>
              <a:gd name="adj2" fmla="val -803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633303" y="4421054"/>
            <a:ext cx="1422973" cy="2085755"/>
            <a:chOff x="2184986" y="3239862"/>
            <a:chExt cx="2544283" cy="3600400"/>
          </a:xfrm>
        </p:grpSpPr>
        <p:grpSp>
          <p:nvGrpSpPr>
            <p:cNvPr id="9" name="그룹 8"/>
            <p:cNvGrpSpPr/>
            <p:nvPr/>
          </p:nvGrpSpPr>
          <p:grpSpPr>
            <a:xfrm>
              <a:off x="2184986" y="3239862"/>
              <a:ext cx="2544283" cy="3600400"/>
              <a:chOff x="2184986" y="3239862"/>
              <a:chExt cx="2544283" cy="3600400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2220542" y="3933056"/>
                <a:ext cx="2232248" cy="20882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Picture 9" descr="C:\Users\HP\AppData\Local\Microsoft\Windows\Temporary Internet Files\Content.IE5\LF047LAY\one_piece_wanted_poster_by_ei819[1]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84986" y="3239862"/>
                <a:ext cx="2544283" cy="3600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" name="Picture 2" descr="malwar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0452" y="4077072"/>
              <a:ext cx="1373350" cy="137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malware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36250"/>
            <a:ext cx="151216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598837" y="-2389"/>
            <a:ext cx="7772400" cy="965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6" name="Picture 2" descr="malw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36249"/>
            <a:ext cx="151216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형 설명선 16"/>
          <p:cNvSpPr/>
          <p:nvPr/>
        </p:nvSpPr>
        <p:spPr>
          <a:xfrm>
            <a:off x="1187624" y="332655"/>
            <a:ext cx="1440160" cy="1100623"/>
          </a:xfrm>
          <a:prstGeom prst="wedgeEllipseCallout">
            <a:avLst>
              <a:gd name="adj1" fmla="val 87928"/>
              <a:gd name="adj2" fmla="val 766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chemeClr val="tx1"/>
                </a:solidFill>
              </a:rPr>
              <a:t>?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7" name="Picture 7" descr="C:\Users\HP\AppData\Local\Microsoft\Windows\Temporary Internet Files\Content.IE5\GQ58EL8J\shield-31869_640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43808" y="963579"/>
            <a:ext cx="1885461" cy="3257509"/>
          </a:xfrm>
          <a:prstGeom prst="rect">
            <a:avLst/>
          </a:prstGeom>
          <a:noFill/>
          <a:scene3d>
            <a:camera prst="orthographicFront">
              <a:rot lat="0" lon="30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mputr3"/>
          <p:cNvSpPr>
            <a:spLocks noEditPoints="1" noChangeArrowheads="1"/>
          </p:cNvSpPr>
          <p:nvPr/>
        </p:nvSpPr>
        <p:spPr bwMode="auto">
          <a:xfrm>
            <a:off x="5292080" y="1433280"/>
            <a:ext cx="3528392" cy="2376264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Picture 6" descr="파일:attachment/블루스크린/win31_bso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299" y="1669907"/>
            <a:ext cx="144016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83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7.40741E-7 L 0.68125 7.40741E-7 " pathEditMode="relative" rAng="0" ptsTypes="AA">
                                      <p:cBhvr>
                                        <p:cTn id="1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6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https://t1.daumcdn.net/thumb/R1280x0/?fname=http://t1.daumcdn.net/brunch/service/user/1c2I/image/wVaHDj13OkgS3arXaIqyNUKAJU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912" y="1626658"/>
            <a:ext cx="3207604" cy="21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lware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36250"/>
            <a:ext cx="151216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l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36249"/>
            <a:ext cx="151216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mputr3"/>
          <p:cNvSpPr>
            <a:spLocks noEditPoints="1" noChangeArrowheads="1"/>
          </p:cNvSpPr>
          <p:nvPr/>
        </p:nvSpPr>
        <p:spPr bwMode="auto">
          <a:xfrm>
            <a:off x="5292080" y="1433280"/>
            <a:ext cx="3528392" cy="2376264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구름 모양 설명선 8"/>
          <p:cNvSpPr/>
          <p:nvPr/>
        </p:nvSpPr>
        <p:spPr>
          <a:xfrm>
            <a:off x="4162316" y="4001771"/>
            <a:ext cx="4208921" cy="2852936"/>
          </a:xfrm>
          <a:prstGeom prst="cloudCallout">
            <a:avLst>
              <a:gd name="adj1" fmla="val -39405"/>
              <a:gd name="adj2" fmla="val -803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633303" y="4421054"/>
            <a:ext cx="1422973" cy="2085755"/>
            <a:chOff x="2184986" y="3239862"/>
            <a:chExt cx="2544283" cy="3600400"/>
          </a:xfrm>
        </p:grpSpPr>
        <p:sp>
          <p:nvSpPr>
            <p:cNvPr id="13" name="직사각형 12"/>
            <p:cNvSpPr/>
            <p:nvPr/>
          </p:nvSpPr>
          <p:spPr>
            <a:xfrm>
              <a:off x="2220542" y="3933056"/>
              <a:ext cx="2232248" cy="2088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Picture 9" descr="C:\Users\HP\AppData\Local\Microsoft\Windows\Temporary Internet Files\Content.IE5\LF047LAY\one_piece_wanted_poster_by_ei819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4986" y="3239862"/>
              <a:ext cx="2544283" cy="36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 descr="malwa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44" y="4906060"/>
            <a:ext cx="768091" cy="79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형 설명선 14"/>
          <p:cNvSpPr/>
          <p:nvPr/>
        </p:nvSpPr>
        <p:spPr>
          <a:xfrm>
            <a:off x="1187624" y="332655"/>
            <a:ext cx="1440160" cy="1100623"/>
          </a:xfrm>
          <a:prstGeom prst="wedgeEllipseCallout">
            <a:avLst>
              <a:gd name="adj1" fmla="val 87928"/>
              <a:gd name="adj2" fmla="val 766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chemeClr val="tx1"/>
                </a:solidFill>
              </a:rPr>
              <a:t>!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06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7.40741E-7 L 0.19305 7.40741E-7 " pathEditMode="relative" rAng="0" ptsTypes="AA">
                                      <p:cBhvr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53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19305 7.40741E-7 L -0.28733 0.40555 " pathEditMode="relative" rAng="0" ptsTypes="AA">
                                      <p:cBhvr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28" y="2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https://t1.daumcdn.net/thumb/R1280x0/?fname=http://t1.daumcdn.net/brunch/service/user/1c2I/image/wVaHDj13OkgS3arXaIqyNUKAJU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912" y="1626658"/>
            <a:ext cx="3207604" cy="21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lware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36250"/>
            <a:ext cx="151216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mputr3"/>
          <p:cNvSpPr>
            <a:spLocks noEditPoints="1" noChangeArrowheads="1"/>
          </p:cNvSpPr>
          <p:nvPr/>
        </p:nvSpPr>
        <p:spPr bwMode="auto">
          <a:xfrm>
            <a:off x="5292080" y="1433280"/>
            <a:ext cx="3528392" cy="2376264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Picture 2" descr="mal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151216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구름 모양 설명선 8"/>
          <p:cNvSpPr/>
          <p:nvPr/>
        </p:nvSpPr>
        <p:spPr>
          <a:xfrm>
            <a:off x="4162316" y="4001771"/>
            <a:ext cx="4208921" cy="2852936"/>
          </a:xfrm>
          <a:prstGeom prst="cloudCallout">
            <a:avLst>
              <a:gd name="adj1" fmla="val -39405"/>
              <a:gd name="adj2" fmla="val -803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633303" y="4421054"/>
            <a:ext cx="1422973" cy="2085755"/>
            <a:chOff x="2184986" y="3239862"/>
            <a:chExt cx="2544283" cy="3600400"/>
          </a:xfrm>
        </p:grpSpPr>
        <p:sp>
          <p:nvSpPr>
            <p:cNvPr id="13" name="직사각형 12"/>
            <p:cNvSpPr/>
            <p:nvPr/>
          </p:nvSpPr>
          <p:spPr>
            <a:xfrm>
              <a:off x="2220542" y="3933056"/>
              <a:ext cx="2232248" cy="2088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Picture 9" descr="C:\Users\HP\AppData\Local\Microsoft\Windows\Temporary Internet Files\Content.IE5\LF047LAY\one_piece_wanted_poster_by_ei819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4986" y="3239862"/>
              <a:ext cx="2544283" cy="36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타원형 설명선 14"/>
          <p:cNvSpPr/>
          <p:nvPr/>
        </p:nvSpPr>
        <p:spPr>
          <a:xfrm>
            <a:off x="4213029" y="332654"/>
            <a:ext cx="1440160" cy="1100623"/>
          </a:xfrm>
          <a:prstGeom prst="wedgeEllipseCallout">
            <a:avLst>
              <a:gd name="adj1" fmla="val -54931"/>
              <a:gd name="adj2" fmla="val 696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chemeClr val="tx1"/>
                </a:solidFill>
              </a:rPr>
              <a:t>!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pic>
        <p:nvPicPr>
          <p:cNvPr id="12" name="Picture 2" descr="malwa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44" y="4906060"/>
            <a:ext cx="768091" cy="79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7.40741E-7 L 0.19305 7.40741E-7 " pathEditMode="relative" rAng="0" ptsTypes="AA">
                                      <p:cBhvr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53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19305 7.40741E-7 L -0.28733 -0.5081 " pathEditMode="relative" rAng="0" ptsTypes="AA">
                                      <p:cBhvr>
                                        <p:cTn id="1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28" y="-2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P\AppData\Local\Microsoft\Windows\Temporary Internet Files\Content.IE5\LF047LAY\icon-1243668_960_72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9984"/>
            <a:ext cx="4071815" cy="40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583288"/>
            <a:ext cx="691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FF00"/>
                </a:solidFill>
              </a:rPr>
              <a:t>네</a:t>
            </a:r>
            <a:r>
              <a:rPr lang="en-US" altLang="ko-KR" sz="2800" dirty="0" smtClean="0">
                <a:solidFill>
                  <a:srgbClr val="FFFF00"/>
                </a:solidFill>
              </a:rPr>
              <a:t>?</a:t>
            </a:r>
            <a:r>
              <a:rPr lang="ko-KR" altLang="en-US" sz="2800" dirty="0" smtClean="0">
                <a:solidFill>
                  <a:srgbClr val="FFFF00"/>
                </a:solidFill>
              </a:rPr>
              <a:t>네</a:t>
            </a:r>
            <a:r>
              <a:rPr lang="en-US" altLang="ko-KR" sz="2800" dirty="0" smtClean="0">
                <a:solidFill>
                  <a:srgbClr val="FFFF00"/>
                </a:solidFill>
              </a:rPr>
              <a:t>?</a:t>
            </a:r>
            <a:r>
              <a:rPr lang="ko-KR" altLang="en-US" sz="2800" dirty="0" smtClean="0">
                <a:solidFill>
                  <a:srgbClr val="FFFF00"/>
                </a:solidFill>
              </a:rPr>
              <a:t> </a:t>
            </a:r>
            <a:r>
              <a:rPr lang="ko-KR" altLang="en-US" sz="2800" dirty="0" err="1" smtClean="0">
                <a:solidFill>
                  <a:srgbClr val="FFFF00"/>
                </a:solidFill>
              </a:rPr>
              <a:t>네에</a:t>
            </a:r>
            <a:r>
              <a:rPr lang="en-US" altLang="ko-KR" sz="2800" dirty="0" smtClean="0">
                <a:solidFill>
                  <a:srgbClr val="FFFF00"/>
                </a:solidFill>
              </a:rPr>
              <a:t>?!</a:t>
            </a:r>
            <a:endParaRPr lang="ko-KR" altLang="en-US" sz="2800" dirty="0">
              <a:solidFill>
                <a:srgbClr val="FFFF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53106" y="1657404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</a:rPr>
              <a:t>내가 </a:t>
            </a:r>
            <a:r>
              <a:rPr lang="ko-KR" altLang="en-US" dirty="0" err="1" smtClean="0">
                <a:solidFill>
                  <a:srgbClr val="FFFF00"/>
                </a:solidFill>
              </a:rPr>
              <a:t>아는거</a:t>
            </a:r>
            <a:endParaRPr lang="en-US" altLang="ko-KR" dirty="0">
              <a:solidFill>
                <a:srgbClr val="FFFF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67944" y="2114272"/>
            <a:ext cx="1941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알파고</a:t>
            </a:r>
            <a:r>
              <a:rPr lang="en-US" altLang="ko-KR" dirty="0" smtClean="0">
                <a:solidFill>
                  <a:schemeClr val="bg1"/>
                </a:solidFill>
              </a:rPr>
              <a:t>VS</a:t>
            </a:r>
            <a:r>
              <a:rPr lang="ko-KR" altLang="en-US" dirty="0" err="1" smtClean="0">
                <a:solidFill>
                  <a:schemeClr val="bg1"/>
                </a:solidFill>
              </a:rPr>
              <a:t>이세돌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67944" y="2483604"/>
            <a:ext cx="1941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영화 </a:t>
            </a:r>
            <a:r>
              <a:rPr lang="ko-KR" altLang="en-US" dirty="0" err="1" smtClean="0">
                <a:solidFill>
                  <a:schemeClr val="bg1"/>
                </a:solidFill>
              </a:rPr>
              <a:t>터미네이터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37690" y="3407662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</a:rPr>
              <a:t>내가 </a:t>
            </a:r>
            <a:r>
              <a:rPr lang="ko-KR" altLang="en-US" dirty="0" err="1" smtClean="0">
                <a:solidFill>
                  <a:srgbClr val="FFFF00"/>
                </a:solidFill>
              </a:rPr>
              <a:t>모르는거</a:t>
            </a:r>
            <a:endParaRPr lang="en-US" altLang="ko-KR" dirty="0">
              <a:solidFill>
                <a:srgbClr val="FFFF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67944" y="3864530"/>
            <a:ext cx="1941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regression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67944" y="4233862"/>
            <a:ext cx="1941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classification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67944" y="4603194"/>
            <a:ext cx="1941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CNN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67944" y="4972526"/>
            <a:ext cx="1941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RNN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67944" y="5674022"/>
            <a:ext cx="19413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389473" y="3407662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</a:rPr>
              <a:t>교수님이 원하는 거</a:t>
            </a:r>
            <a:endParaRPr lang="en-US" altLang="ko-KR" dirty="0">
              <a:solidFill>
                <a:srgbClr val="FFFF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16216" y="3864530"/>
            <a:ext cx="1941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알파고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16216" y="4233862"/>
            <a:ext cx="1941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자비스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16216" y="4600242"/>
            <a:ext cx="1941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왓슨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16216" y="4973254"/>
            <a:ext cx="1941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알렉사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375134">
            <a:off x="5311809" y="960742"/>
            <a:ext cx="3599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</a:rPr>
              <a:t>어떡하지</a:t>
            </a:r>
            <a:r>
              <a:rPr lang="en-US" altLang="ko-KR" sz="4800" dirty="0" smtClean="0">
                <a:solidFill>
                  <a:schemeClr val="bg1"/>
                </a:solidFill>
              </a:rPr>
              <a:t>???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67944" y="5337744"/>
            <a:ext cx="1941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심지어 </a:t>
            </a:r>
            <a:r>
              <a:rPr lang="ko-KR" altLang="en-US" dirty="0" err="1" smtClean="0">
                <a:solidFill>
                  <a:schemeClr val="bg1"/>
                </a:solidFill>
              </a:rPr>
              <a:t>파이썬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71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여윽시</a:t>
            </a:r>
            <a:r>
              <a:rPr lang="ko-KR" altLang="en-US" dirty="0" smtClean="0">
                <a:solidFill>
                  <a:schemeClr val="bg1"/>
                </a:solidFill>
              </a:rPr>
              <a:t> 입문은 이걸로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12404"/>
            <a:ext cx="3876675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http://cfile24.uf.tistory.com/image/1347200D49A8C17B6F341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9" r="38007"/>
          <a:stretch/>
        </p:blipFill>
        <p:spPr bwMode="auto">
          <a:xfrm>
            <a:off x="6948265" y="3008486"/>
            <a:ext cx="2160240" cy="382203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69776" y="2204864"/>
            <a:ext cx="691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FF00"/>
                </a:solidFill>
              </a:rPr>
              <a:t>존경해요 선배님</a:t>
            </a:r>
            <a:endParaRPr lang="ko-KR" alt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41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그리고 미팅을 했습니다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148" name="Picture 4" descr="C:\Users\HP\AppData\Local\Microsoft\Windows\Temporary Internet Files\Content.IE5\DLJQB4SC\Emblem-person-yellow.svg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77072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P\AppData\Local\Microsoft\Windows\Temporary Internet Files\Content.IE5\LF047LAY\icon-1243668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99514"/>
            <a:ext cx="2699792" cy="265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144683" y="2051556"/>
            <a:ext cx="3363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그래서 지금 뭐 때문에 논문이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안나와요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42700" y="219005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블라블라블라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44683" y="3151118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?????????????????????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42700" y="298766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블라블라블라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83768" y="3808738"/>
            <a:ext cx="344677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dirty="0" smtClean="0">
              <a:solidFill>
                <a:srgbClr val="FFFF00"/>
              </a:solidFill>
            </a:endParaRPr>
          </a:p>
          <a:p>
            <a:r>
              <a:rPr lang="ko-KR" altLang="en-US" dirty="0" smtClean="0">
                <a:solidFill>
                  <a:srgbClr val="FFFF00"/>
                </a:solidFill>
              </a:rPr>
              <a:t>아니 그러니까 지금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r>
              <a:rPr lang="en-US" altLang="ko-KR" dirty="0" err="1" smtClean="0">
                <a:solidFill>
                  <a:srgbClr val="FFFF00"/>
                </a:solidFill>
              </a:rPr>
              <a:t>Json</a:t>
            </a:r>
            <a:r>
              <a:rPr lang="ko-KR" altLang="en-US" dirty="0" smtClean="0">
                <a:solidFill>
                  <a:srgbClr val="FFFF00"/>
                </a:solidFill>
              </a:rPr>
              <a:t>으로 된 로그파일에서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r>
              <a:rPr lang="en-US" altLang="ko-KR" dirty="0" smtClean="0">
                <a:solidFill>
                  <a:srgbClr val="FFFF00"/>
                </a:solidFill>
              </a:rPr>
              <a:t>gram</a:t>
            </a:r>
            <a:r>
              <a:rPr lang="ko-KR" altLang="en-US" dirty="0" smtClean="0">
                <a:solidFill>
                  <a:srgbClr val="FFFF00"/>
                </a:solidFill>
              </a:rPr>
              <a:t> 추출하는 코드를 못 짜서 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r>
              <a:rPr lang="ko-KR" altLang="en-US" dirty="0" smtClean="0">
                <a:solidFill>
                  <a:srgbClr val="FFFF00"/>
                </a:solidFill>
              </a:rPr>
              <a:t>못 </a:t>
            </a:r>
            <a:r>
              <a:rPr lang="ko-KR" altLang="en-US" dirty="0" err="1" smtClean="0">
                <a:solidFill>
                  <a:srgbClr val="FFFF00"/>
                </a:solidFill>
              </a:rPr>
              <a:t>한다구요</a:t>
            </a:r>
            <a:r>
              <a:rPr lang="en-US" altLang="ko-KR" dirty="0" smtClean="0">
                <a:solidFill>
                  <a:srgbClr val="FFFF00"/>
                </a:solidFill>
              </a:rPr>
              <a:t>?????????????</a:t>
            </a:r>
            <a:r>
              <a:rPr lang="ko-KR" altLang="en-US" dirty="0" smtClean="0">
                <a:solidFill>
                  <a:srgbClr val="FFFF00"/>
                </a:solidFill>
              </a:rPr>
              <a:t>  </a:t>
            </a:r>
            <a:endParaRPr lang="en-US" altLang="ko-KR" dirty="0">
              <a:solidFill>
                <a:srgbClr val="FFFF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24983" y="4027711"/>
            <a:ext cx="9936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smtClean="0">
                <a:solidFill>
                  <a:srgbClr val="FFFF00"/>
                </a:solidFill>
              </a:rPr>
              <a:t>Yes</a:t>
            </a:r>
            <a:endParaRPr lang="en-US" altLang="ko-KR" sz="4400" dirty="0">
              <a:solidFill>
                <a:srgbClr val="FFFF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69082" y="6165304"/>
            <a:ext cx="33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</a:rPr>
              <a:t>(</a:t>
            </a:r>
            <a:r>
              <a:rPr lang="ko-KR" altLang="en-US" dirty="0" smtClean="0">
                <a:solidFill>
                  <a:srgbClr val="FFFF00"/>
                </a:solidFill>
              </a:rPr>
              <a:t>뭔가 심하게 잘못됐다 이건</a:t>
            </a:r>
            <a:r>
              <a:rPr lang="en-US" altLang="ko-KR" dirty="0" smtClean="0">
                <a:solidFill>
                  <a:srgbClr val="FFFF00"/>
                </a:solidFill>
              </a:rPr>
              <a:t>….)</a:t>
            </a:r>
            <a:endParaRPr lang="en-US" altLang="ko-KR" dirty="0">
              <a:solidFill>
                <a:srgbClr val="FFFF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69082" y="5286066"/>
            <a:ext cx="3195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※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정규식으로</a:t>
            </a:r>
            <a:r>
              <a:rPr lang="ko-KR" altLang="en-US" sz="1400" dirty="0" smtClean="0">
                <a:solidFill>
                  <a:srgbClr val="FF0000"/>
                </a:solidFill>
              </a:rPr>
              <a:t> 한 줄 만에 되는 겁니다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73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pinimg.com/236x/4d/30/7e/4d307e49df65c6e4c8dcfc94b07b78f6--andro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9033">
            <a:off x="468378" y="3853434"/>
            <a:ext cx="224790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개발자가 타고있어요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6" b="12087"/>
          <a:stretch/>
        </p:blipFill>
        <p:spPr bwMode="auto">
          <a:xfrm rot="281781">
            <a:off x="6498940" y="846384"/>
            <a:ext cx="2088232" cy="226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23152" y="346023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</a:rPr>
              <a:t>윤성국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1124744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대구대학교 컴퓨터공학과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믿기진 않지만</a:t>
            </a:r>
            <a:r>
              <a:rPr lang="en-US" altLang="ko-KR" dirty="0" smtClean="0">
                <a:solidFill>
                  <a:schemeClr val="bg1"/>
                </a:solidFill>
              </a:rPr>
              <a:t>) </a:t>
            </a:r>
            <a:r>
              <a:rPr lang="ko-KR" altLang="en-US" dirty="0" err="1" smtClean="0">
                <a:solidFill>
                  <a:schemeClr val="bg1"/>
                </a:solidFill>
              </a:rPr>
              <a:t>학부생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558533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대구대학교 </a:t>
            </a:r>
            <a:r>
              <a:rPr lang="en-US" altLang="ko-KR" dirty="0" smtClean="0">
                <a:solidFill>
                  <a:schemeClr val="bg1"/>
                </a:solidFill>
              </a:rPr>
              <a:t>UCSL(Ubiquitous Computing and Security Lab)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등급 노예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2276872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 latinLnBrk="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저술 논문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en-US" altLang="ko-KR" dirty="0">
                <a:solidFill>
                  <a:schemeClr val="bg1"/>
                </a:solidFill>
              </a:rPr>
              <a:t>Obfuscation Technique for Malware Classifier Based on Convolutional Neural Network Using Black-Box Attacks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9832" y="3573016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 latinLnBrk="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bg1"/>
                </a:solidFill>
              </a:rPr>
              <a:t>기가코리아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저지연</a:t>
            </a:r>
            <a:r>
              <a:rPr lang="ko-KR" altLang="en-US" dirty="0">
                <a:solidFill>
                  <a:schemeClr val="bg1"/>
                </a:solidFill>
              </a:rPr>
              <a:t> 융합서비스를 위한 </a:t>
            </a:r>
            <a:r>
              <a:rPr lang="en-US" altLang="ko-KR" dirty="0" smtClean="0">
                <a:solidFill>
                  <a:schemeClr val="bg1"/>
                </a:solidFill>
              </a:rPr>
              <a:t>MEC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플랫폼 기술 </a:t>
            </a:r>
            <a:r>
              <a:rPr lang="ko-KR" altLang="en-US" dirty="0" smtClean="0">
                <a:solidFill>
                  <a:schemeClr val="bg1"/>
                </a:solidFill>
              </a:rPr>
              <a:t>개발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연구 </a:t>
            </a:r>
            <a:r>
              <a:rPr lang="ko-KR" altLang="en-US" dirty="0" err="1" smtClean="0">
                <a:solidFill>
                  <a:schemeClr val="bg1"/>
                </a:solidFill>
              </a:rPr>
              <a:t>비정규직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로동자로</a:t>
            </a:r>
            <a:r>
              <a:rPr lang="ko-KR" altLang="en-US" dirty="0" smtClean="0">
                <a:solidFill>
                  <a:schemeClr val="bg1"/>
                </a:solidFill>
              </a:rPr>
              <a:t> 참여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9832" y="4300556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 latinLnBrk="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개발자</a:t>
            </a:r>
            <a:r>
              <a:rPr lang="en-US" altLang="ko-KR" dirty="0" smtClean="0">
                <a:solidFill>
                  <a:schemeClr val="bg1"/>
                </a:solidFill>
              </a:rPr>
              <a:t>(?) </a:t>
            </a:r>
            <a:r>
              <a:rPr lang="ko-KR" altLang="en-US" dirty="0" smtClean="0">
                <a:solidFill>
                  <a:schemeClr val="bg1"/>
                </a:solidFill>
              </a:rPr>
              <a:t>커뮤니티 </a:t>
            </a:r>
            <a:r>
              <a:rPr lang="en-US" altLang="ko-KR" dirty="0" smtClean="0">
                <a:solidFill>
                  <a:schemeClr val="bg1"/>
                </a:solidFill>
              </a:rPr>
              <a:t>&lt;</a:t>
            </a:r>
            <a:r>
              <a:rPr lang="ko-KR" altLang="en-US" dirty="0" smtClean="0">
                <a:solidFill>
                  <a:schemeClr val="bg1"/>
                </a:solidFill>
              </a:rPr>
              <a:t>코딩이랑 무관합니다만</a:t>
            </a:r>
            <a:r>
              <a:rPr lang="en-US" altLang="ko-KR" dirty="0" smtClean="0">
                <a:solidFill>
                  <a:schemeClr val="bg1"/>
                </a:solidFill>
              </a:rPr>
              <a:t>,&gt; </a:t>
            </a:r>
            <a:r>
              <a:rPr lang="ko-KR" altLang="en-US" dirty="0" smtClean="0">
                <a:solidFill>
                  <a:schemeClr val="bg1"/>
                </a:solidFill>
              </a:rPr>
              <a:t>운영자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59832" y="4859868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 latinLnBrk="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bg1"/>
                </a:solidFill>
              </a:rPr>
              <a:t>워즈니악이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롤모델이었는데</a:t>
            </a:r>
            <a:r>
              <a:rPr lang="ko-KR" altLang="en-US" dirty="0" smtClean="0">
                <a:solidFill>
                  <a:schemeClr val="bg1"/>
                </a:solidFill>
              </a:rPr>
              <a:t> 몸만 </a:t>
            </a:r>
            <a:r>
              <a:rPr lang="ko-KR" altLang="en-US" dirty="0" err="1" smtClean="0">
                <a:solidFill>
                  <a:schemeClr val="bg1"/>
                </a:solidFill>
              </a:rPr>
              <a:t>워즈니악이</a:t>
            </a:r>
            <a:r>
              <a:rPr lang="ko-KR" altLang="en-US" dirty="0" smtClean="0">
                <a:solidFill>
                  <a:schemeClr val="bg1"/>
                </a:solidFill>
              </a:rPr>
              <a:t> 된 엔지니어가 되고 싶은 어린이</a:t>
            </a:r>
            <a:r>
              <a:rPr lang="en-US" altLang="ko-KR" dirty="0" smtClean="0">
                <a:solidFill>
                  <a:schemeClr val="bg1"/>
                </a:solidFill>
              </a:rPr>
              <a:t>(?)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9832" y="5661248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 latinLnBrk="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데이터 공유 플랫폼 개발 중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82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2800" dirty="0" smtClean="0">
                <a:solidFill>
                  <a:schemeClr val="bg1"/>
                </a:solidFill>
              </a:rPr>
              <a:t>그래</a:t>
            </a:r>
            <a:r>
              <a:rPr lang="en-US" altLang="ko-KR" sz="2800" dirty="0" smtClean="0">
                <a:solidFill>
                  <a:schemeClr val="bg1"/>
                </a:solidFill>
              </a:rPr>
              <a:t>….</a:t>
            </a:r>
            <a:r>
              <a:rPr lang="ko-KR" altLang="en-US" sz="2800" dirty="0" smtClean="0">
                <a:solidFill>
                  <a:schemeClr val="bg1"/>
                </a:solidFill>
              </a:rPr>
              <a:t>그거 해줬습니다</a:t>
            </a:r>
            <a:r>
              <a:rPr lang="en-US" altLang="ko-KR" sz="2800" dirty="0" smtClean="0">
                <a:solidFill>
                  <a:schemeClr val="bg1"/>
                </a:solidFill>
              </a:rPr>
              <a:t>….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://wish.welfare.seoul.kr/editorImage/_2016120215175108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91" y="3645024"/>
            <a:ext cx="3302237" cy="305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506628" y="1556792"/>
            <a:ext cx="5008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자 됐는데 이걸로 뭐 어떻게 하면 돼요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뭐 신경망에 넣고 어떻게 하는 건데요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06628" y="2564904"/>
            <a:ext cx="5008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</a:rPr>
              <a:t>악성코드 분류</a:t>
            </a:r>
            <a:r>
              <a:rPr lang="en-US" altLang="ko-KR" dirty="0" smtClean="0">
                <a:solidFill>
                  <a:srgbClr val="FFFF00"/>
                </a:solidFill>
              </a:rPr>
              <a:t>……</a:t>
            </a:r>
            <a:endParaRPr lang="en-US" altLang="ko-KR" dirty="0">
              <a:solidFill>
                <a:srgbClr val="FFFF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6628" y="3284984"/>
            <a:ext cx="5620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아니</a:t>
            </a:r>
            <a:r>
              <a:rPr lang="en-US" altLang="ko-KR" dirty="0" smtClean="0">
                <a:solidFill>
                  <a:schemeClr val="bg1"/>
                </a:solidFill>
              </a:rPr>
              <a:t>??????????? </a:t>
            </a:r>
            <a:r>
              <a:rPr lang="ko-KR" altLang="en-US" dirty="0" smtClean="0">
                <a:solidFill>
                  <a:schemeClr val="bg1"/>
                </a:solidFill>
              </a:rPr>
              <a:t>로그로 뭘 한다면서요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이미 이 툴이 다 분류를 해줬는데 또 뭘 분류해요</a:t>
            </a:r>
            <a:r>
              <a:rPr lang="en-US" altLang="ko-KR" dirty="0" smtClean="0">
                <a:solidFill>
                  <a:schemeClr val="bg1"/>
                </a:solidFill>
              </a:rPr>
              <a:t>??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23520" y="4221088"/>
            <a:ext cx="5008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</a:rPr>
              <a:t>이제 그 툴 없이</a:t>
            </a:r>
            <a:r>
              <a:rPr lang="en-US" altLang="ko-KR" dirty="0" smtClean="0">
                <a:solidFill>
                  <a:srgbClr val="FFFF00"/>
                </a:solidFill>
              </a:rPr>
              <a:t>….</a:t>
            </a:r>
            <a:endParaRPr lang="en-US" altLang="ko-KR" dirty="0">
              <a:solidFill>
                <a:srgbClr val="FFFF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06628" y="4942909"/>
            <a:ext cx="5620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아니 학습 </a:t>
            </a:r>
            <a:r>
              <a:rPr lang="en-US" altLang="ko-KR" dirty="0" smtClean="0">
                <a:solidFill>
                  <a:schemeClr val="bg1"/>
                </a:solidFill>
              </a:rPr>
              <a:t>feature</a:t>
            </a:r>
            <a:r>
              <a:rPr lang="ko-KR" altLang="en-US" dirty="0" smtClean="0">
                <a:solidFill>
                  <a:schemeClr val="bg1"/>
                </a:solidFill>
              </a:rPr>
              <a:t>가 </a:t>
            </a:r>
            <a:r>
              <a:rPr lang="ko-KR" altLang="en-US" dirty="0" smtClean="0">
                <a:solidFill>
                  <a:schemeClr val="bg1"/>
                </a:solidFill>
              </a:rPr>
              <a:t>로그에서 뽑은 </a:t>
            </a:r>
            <a:r>
              <a:rPr lang="en-US" altLang="ko-KR" dirty="0" smtClean="0">
                <a:solidFill>
                  <a:schemeClr val="bg1"/>
                </a:solidFill>
              </a:rPr>
              <a:t>gram</a:t>
            </a:r>
            <a:r>
              <a:rPr lang="ko-KR" altLang="en-US" dirty="0" smtClean="0">
                <a:solidFill>
                  <a:schemeClr val="bg1"/>
                </a:solidFill>
              </a:rPr>
              <a:t>인데 </a:t>
            </a:r>
            <a:r>
              <a:rPr lang="en-US" altLang="ko-KR" dirty="0" smtClean="0">
                <a:solidFill>
                  <a:schemeClr val="bg1"/>
                </a:solidFill>
              </a:rPr>
              <a:t>raw</a:t>
            </a:r>
            <a:r>
              <a:rPr lang="ko-KR" altLang="en-US" dirty="0" smtClean="0">
                <a:solidFill>
                  <a:schemeClr val="bg1"/>
                </a:solidFill>
              </a:rPr>
              <a:t>한 악성코드 넣어서 분류가 가능할거 같아요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23520" y="6021288"/>
            <a:ext cx="5008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</a:rPr>
              <a:t>………………</a:t>
            </a:r>
            <a:endParaRPr lang="en-US" altLang="ko-K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76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^^ </a:t>
            </a:r>
            <a:r>
              <a:rPr lang="ko-KR" altLang="en-US" dirty="0" smtClean="0">
                <a:solidFill>
                  <a:schemeClr val="bg1"/>
                </a:solidFill>
              </a:rPr>
              <a:t>애초부터 잘못된 연구</a:t>
            </a:r>
            <a:r>
              <a:rPr lang="en-US" altLang="ko-KR" dirty="0" smtClean="0">
                <a:solidFill>
                  <a:schemeClr val="bg1"/>
                </a:solidFill>
              </a:rPr>
              <a:t>….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194" name="Picture 2" descr="http://deliveryimages.acm.org/10.1145/3000000/2994577/figs/u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1800"/>
            <a:ext cx="4454894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622982" y="5445224"/>
            <a:ext cx="63415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</a:rPr>
              <a:t>“</a:t>
            </a:r>
            <a:r>
              <a:rPr lang="ko-KR" altLang="en-US" sz="4000" dirty="0" smtClean="0">
                <a:solidFill>
                  <a:schemeClr val="bg1"/>
                </a:solidFill>
              </a:rPr>
              <a:t>자 이걸로 다시 합시다</a:t>
            </a:r>
            <a:r>
              <a:rPr lang="en-US" altLang="ko-KR" sz="4000" dirty="0" smtClean="0">
                <a:solidFill>
                  <a:schemeClr val="bg1"/>
                </a:solidFill>
              </a:rPr>
              <a:t>”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8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-14514"/>
            <a:ext cx="9144000" cy="6894285"/>
          </a:xfrm>
          <a:custGeom>
            <a:avLst/>
            <a:gdLst>
              <a:gd name="connsiteX0" fmla="*/ 0 w 9144000"/>
              <a:gd name="connsiteY0" fmla="*/ 0 h 6894285"/>
              <a:gd name="connsiteX1" fmla="*/ 0 w 9144000"/>
              <a:gd name="connsiteY1" fmla="*/ 6894285 h 6894285"/>
              <a:gd name="connsiteX2" fmla="*/ 9144000 w 9144000"/>
              <a:gd name="connsiteY2" fmla="*/ 6894285 h 6894285"/>
              <a:gd name="connsiteX3" fmla="*/ 9144000 w 9144000"/>
              <a:gd name="connsiteY3" fmla="*/ 4064000 h 6894285"/>
              <a:gd name="connsiteX4" fmla="*/ 9042400 w 9144000"/>
              <a:gd name="connsiteY4" fmla="*/ 4136571 h 6894285"/>
              <a:gd name="connsiteX5" fmla="*/ 8969829 w 9144000"/>
              <a:gd name="connsiteY5" fmla="*/ 4180114 h 6894285"/>
              <a:gd name="connsiteX6" fmla="*/ 8882743 w 9144000"/>
              <a:gd name="connsiteY6" fmla="*/ 4194628 h 6894285"/>
              <a:gd name="connsiteX7" fmla="*/ 8824686 w 9144000"/>
              <a:gd name="connsiteY7" fmla="*/ 4194628 h 6894285"/>
              <a:gd name="connsiteX8" fmla="*/ 8766629 w 9144000"/>
              <a:gd name="connsiteY8" fmla="*/ 4194628 h 6894285"/>
              <a:gd name="connsiteX9" fmla="*/ 8621486 w 9144000"/>
              <a:gd name="connsiteY9" fmla="*/ 4194628 h 6894285"/>
              <a:gd name="connsiteX10" fmla="*/ 8534400 w 9144000"/>
              <a:gd name="connsiteY10" fmla="*/ 4194628 h 6894285"/>
              <a:gd name="connsiteX11" fmla="*/ 8302171 w 9144000"/>
              <a:gd name="connsiteY11" fmla="*/ 4165600 h 6894285"/>
              <a:gd name="connsiteX12" fmla="*/ 8142514 w 9144000"/>
              <a:gd name="connsiteY12" fmla="*/ 4122057 h 6894285"/>
              <a:gd name="connsiteX13" fmla="*/ 7547429 w 9144000"/>
              <a:gd name="connsiteY13" fmla="*/ 4034971 h 689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44000" h="6894285">
                <a:moveTo>
                  <a:pt x="0" y="0"/>
                </a:moveTo>
                <a:lnTo>
                  <a:pt x="0" y="6894285"/>
                </a:lnTo>
                <a:lnTo>
                  <a:pt x="9144000" y="6894285"/>
                </a:lnTo>
                <a:lnTo>
                  <a:pt x="9144000" y="4064000"/>
                </a:lnTo>
                <a:lnTo>
                  <a:pt x="9042400" y="4136571"/>
                </a:lnTo>
                <a:lnTo>
                  <a:pt x="8969829" y="4180114"/>
                </a:lnTo>
                <a:lnTo>
                  <a:pt x="8882743" y="4194628"/>
                </a:lnTo>
                <a:lnTo>
                  <a:pt x="8824686" y="4194628"/>
                </a:lnTo>
                <a:lnTo>
                  <a:pt x="8766629" y="4194628"/>
                </a:lnTo>
                <a:lnTo>
                  <a:pt x="8621486" y="4194628"/>
                </a:lnTo>
                <a:lnTo>
                  <a:pt x="8534400" y="4194628"/>
                </a:lnTo>
                <a:lnTo>
                  <a:pt x="8302171" y="4165600"/>
                </a:lnTo>
                <a:lnTo>
                  <a:pt x="8142514" y="4122057"/>
                </a:lnTo>
                <a:lnTo>
                  <a:pt x="7547429" y="4034971"/>
                </a:lnTo>
              </a:path>
            </a:pathLst>
          </a:custGeom>
          <a:solidFill>
            <a:srgbClr val="FF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자유형 77"/>
          <p:cNvSpPr/>
          <p:nvPr/>
        </p:nvSpPr>
        <p:spPr>
          <a:xfrm>
            <a:off x="203200" y="48691"/>
            <a:ext cx="8926286" cy="4153261"/>
          </a:xfrm>
          <a:custGeom>
            <a:avLst/>
            <a:gdLst>
              <a:gd name="connsiteX0" fmla="*/ 0 w 8926286"/>
              <a:gd name="connsiteY0" fmla="*/ 0 h 4153261"/>
              <a:gd name="connsiteX1" fmla="*/ 1553029 w 8926286"/>
              <a:gd name="connsiteY1" fmla="*/ 1219200 h 4153261"/>
              <a:gd name="connsiteX2" fmla="*/ 2801257 w 8926286"/>
              <a:gd name="connsiteY2" fmla="*/ 2452914 h 4153261"/>
              <a:gd name="connsiteX3" fmla="*/ 3280229 w 8926286"/>
              <a:gd name="connsiteY3" fmla="*/ 3323771 h 4153261"/>
              <a:gd name="connsiteX4" fmla="*/ 3875314 w 8926286"/>
              <a:gd name="connsiteY4" fmla="*/ 4122057 h 4153261"/>
              <a:gd name="connsiteX5" fmla="*/ 4949371 w 8926286"/>
              <a:gd name="connsiteY5" fmla="*/ 3614057 h 4153261"/>
              <a:gd name="connsiteX6" fmla="*/ 7228114 w 8926286"/>
              <a:gd name="connsiteY6" fmla="*/ 3976914 h 4153261"/>
              <a:gd name="connsiteX7" fmla="*/ 8926286 w 8926286"/>
              <a:gd name="connsiteY7" fmla="*/ 4020457 h 4153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26286" h="4153261">
                <a:moveTo>
                  <a:pt x="0" y="0"/>
                </a:moveTo>
                <a:cubicBezTo>
                  <a:pt x="543076" y="405190"/>
                  <a:pt x="1086153" y="810381"/>
                  <a:pt x="1553029" y="1219200"/>
                </a:cubicBezTo>
                <a:cubicBezTo>
                  <a:pt x="2019905" y="1628019"/>
                  <a:pt x="2513390" y="2102152"/>
                  <a:pt x="2801257" y="2452914"/>
                </a:cubicBezTo>
                <a:cubicBezTo>
                  <a:pt x="3089124" y="2803676"/>
                  <a:pt x="3101220" y="3045581"/>
                  <a:pt x="3280229" y="3323771"/>
                </a:cubicBezTo>
                <a:cubicBezTo>
                  <a:pt x="3459239" y="3601962"/>
                  <a:pt x="3597124" y="4073676"/>
                  <a:pt x="3875314" y="4122057"/>
                </a:cubicBezTo>
                <a:cubicBezTo>
                  <a:pt x="4153504" y="4170438"/>
                  <a:pt x="4390571" y="3638247"/>
                  <a:pt x="4949371" y="3614057"/>
                </a:cubicBezTo>
                <a:cubicBezTo>
                  <a:pt x="5508171" y="3589867"/>
                  <a:pt x="6565295" y="3909181"/>
                  <a:pt x="7228114" y="3976914"/>
                </a:cubicBezTo>
                <a:cubicBezTo>
                  <a:pt x="7890933" y="4044647"/>
                  <a:pt x="8609391" y="4310743"/>
                  <a:pt x="8926286" y="4020457"/>
                </a:cubicBezTo>
              </a:path>
            </a:pathLst>
          </a:cu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각 삼각형 32"/>
          <p:cNvSpPr/>
          <p:nvPr/>
        </p:nvSpPr>
        <p:spPr>
          <a:xfrm rot="10800000">
            <a:off x="0" y="-3"/>
            <a:ext cx="9129486" cy="4077076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203200" y="29029"/>
            <a:ext cx="8926286" cy="4153261"/>
          </a:xfrm>
          <a:custGeom>
            <a:avLst/>
            <a:gdLst>
              <a:gd name="connsiteX0" fmla="*/ 0 w 8926286"/>
              <a:gd name="connsiteY0" fmla="*/ 0 h 4153261"/>
              <a:gd name="connsiteX1" fmla="*/ 1553029 w 8926286"/>
              <a:gd name="connsiteY1" fmla="*/ 1219200 h 4153261"/>
              <a:gd name="connsiteX2" fmla="*/ 2801257 w 8926286"/>
              <a:gd name="connsiteY2" fmla="*/ 2452914 h 4153261"/>
              <a:gd name="connsiteX3" fmla="*/ 3280229 w 8926286"/>
              <a:gd name="connsiteY3" fmla="*/ 3323771 h 4153261"/>
              <a:gd name="connsiteX4" fmla="*/ 3875314 w 8926286"/>
              <a:gd name="connsiteY4" fmla="*/ 4122057 h 4153261"/>
              <a:gd name="connsiteX5" fmla="*/ 4949371 w 8926286"/>
              <a:gd name="connsiteY5" fmla="*/ 3614057 h 4153261"/>
              <a:gd name="connsiteX6" fmla="*/ 7228114 w 8926286"/>
              <a:gd name="connsiteY6" fmla="*/ 3976914 h 4153261"/>
              <a:gd name="connsiteX7" fmla="*/ 8926286 w 8926286"/>
              <a:gd name="connsiteY7" fmla="*/ 4020457 h 4153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26286" h="4153261">
                <a:moveTo>
                  <a:pt x="0" y="0"/>
                </a:moveTo>
                <a:cubicBezTo>
                  <a:pt x="543076" y="405190"/>
                  <a:pt x="1086153" y="810381"/>
                  <a:pt x="1553029" y="1219200"/>
                </a:cubicBezTo>
                <a:cubicBezTo>
                  <a:pt x="2019905" y="1628019"/>
                  <a:pt x="2513390" y="2102152"/>
                  <a:pt x="2801257" y="2452914"/>
                </a:cubicBezTo>
                <a:cubicBezTo>
                  <a:pt x="3089124" y="2803676"/>
                  <a:pt x="3101220" y="3045581"/>
                  <a:pt x="3280229" y="3323771"/>
                </a:cubicBezTo>
                <a:cubicBezTo>
                  <a:pt x="3459239" y="3601962"/>
                  <a:pt x="3597124" y="4073676"/>
                  <a:pt x="3875314" y="4122057"/>
                </a:cubicBezTo>
                <a:cubicBezTo>
                  <a:pt x="4153504" y="4170438"/>
                  <a:pt x="4390571" y="3638247"/>
                  <a:pt x="4949371" y="3614057"/>
                </a:cubicBezTo>
                <a:cubicBezTo>
                  <a:pt x="5508171" y="3589867"/>
                  <a:pt x="6565295" y="3909181"/>
                  <a:pt x="7228114" y="3976914"/>
                </a:cubicBezTo>
                <a:cubicBezTo>
                  <a:pt x="7890933" y="4044647"/>
                  <a:pt x="8609391" y="4310743"/>
                  <a:pt x="8926286" y="4020457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50" y="772840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68" y="188640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89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599" y="249289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547" y="148516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056" y="3067979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26" y="458430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" y="370418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087" y="5985411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3" y="506546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872371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517" y="5066358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136" y="370418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233" y="581510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353" y="5105291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92688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880" y="584345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763" y="4466987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134" y="1124744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517" y="1974144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46" y="420195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42" y="464201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764" y="3125687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245" y="551881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922" y="146544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314" y="698701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49" y="390488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087" y="1184319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690" y="176479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79" y="2623897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270" y="3196235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037" y="2813428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763" y="2027445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823" y="274699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650" y="953344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41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78" grpId="0" animBg="1"/>
      <p:bldP spid="33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50" y="772840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68" y="188640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89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599" y="249289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547" y="148516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056" y="3067979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26" y="458430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" y="370418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3" y="506546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872371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517" y="5066358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136" y="370418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233" y="581510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353" y="5105291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92688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880" y="584345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763" y="4466987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134" y="1124744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517" y="1974144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46" y="420195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42" y="464201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764" y="3125687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245" y="551881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922" y="146544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314" y="698701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49" y="390488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087" y="1184319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690" y="176479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79" y="2623897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270" y="3196235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037" y="2813428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763" y="2027445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823" y="274699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650" y="953344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직선 연결선 72"/>
          <p:cNvCxnSpPr/>
          <p:nvPr/>
        </p:nvCxnSpPr>
        <p:spPr>
          <a:xfrm>
            <a:off x="2683087" y="0"/>
            <a:ext cx="3133169" cy="685800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자유형 74"/>
          <p:cNvSpPr/>
          <p:nvPr/>
        </p:nvSpPr>
        <p:spPr>
          <a:xfrm>
            <a:off x="1973943" y="0"/>
            <a:ext cx="5631543" cy="6923314"/>
          </a:xfrm>
          <a:custGeom>
            <a:avLst/>
            <a:gdLst>
              <a:gd name="connsiteX0" fmla="*/ 0 w 5631543"/>
              <a:gd name="connsiteY0" fmla="*/ 0 h 6923314"/>
              <a:gd name="connsiteX1" fmla="*/ 986971 w 5631543"/>
              <a:gd name="connsiteY1" fmla="*/ 2510971 h 6923314"/>
              <a:gd name="connsiteX2" fmla="*/ 2307771 w 5631543"/>
              <a:gd name="connsiteY2" fmla="*/ 4151086 h 6923314"/>
              <a:gd name="connsiteX3" fmla="*/ 5167086 w 5631543"/>
              <a:gd name="connsiteY3" fmla="*/ 6008914 h 6923314"/>
              <a:gd name="connsiteX4" fmla="*/ 5631543 w 5631543"/>
              <a:gd name="connsiteY4" fmla="*/ 6923314 h 692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1543" h="6923314">
                <a:moveTo>
                  <a:pt x="0" y="0"/>
                </a:moveTo>
                <a:cubicBezTo>
                  <a:pt x="301171" y="909561"/>
                  <a:pt x="602343" y="1819123"/>
                  <a:pt x="986971" y="2510971"/>
                </a:cubicBezTo>
                <a:cubicBezTo>
                  <a:pt x="1371599" y="3202819"/>
                  <a:pt x="1611085" y="3568096"/>
                  <a:pt x="2307771" y="4151086"/>
                </a:cubicBezTo>
                <a:cubicBezTo>
                  <a:pt x="3004457" y="4734076"/>
                  <a:pt x="4613124" y="5546876"/>
                  <a:pt x="5167086" y="6008914"/>
                </a:cubicBezTo>
                <a:cubicBezTo>
                  <a:pt x="5721048" y="6470952"/>
                  <a:pt x="5280781" y="6836228"/>
                  <a:pt x="5631543" y="6923314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자유형 75"/>
          <p:cNvSpPr/>
          <p:nvPr/>
        </p:nvSpPr>
        <p:spPr>
          <a:xfrm>
            <a:off x="1117600" y="58057"/>
            <a:ext cx="7344229" cy="6821714"/>
          </a:xfrm>
          <a:custGeom>
            <a:avLst/>
            <a:gdLst>
              <a:gd name="connsiteX0" fmla="*/ 0 w 7344229"/>
              <a:gd name="connsiteY0" fmla="*/ 0 h 6821714"/>
              <a:gd name="connsiteX1" fmla="*/ 1016000 w 7344229"/>
              <a:gd name="connsiteY1" fmla="*/ 1378857 h 6821714"/>
              <a:gd name="connsiteX2" fmla="*/ 2075543 w 7344229"/>
              <a:gd name="connsiteY2" fmla="*/ 2656114 h 6821714"/>
              <a:gd name="connsiteX3" fmla="*/ 2249714 w 7344229"/>
              <a:gd name="connsiteY3" fmla="*/ 3497943 h 6821714"/>
              <a:gd name="connsiteX4" fmla="*/ 1828800 w 7344229"/>
              <a:gd name="connsiteY4" fmla="*/ 4078514 h 6821714"/>
              <a:gd name="connsiteX5" fmla="*/ 1625600 w 7344229"/>
              <a:gd name="connsiteY5" fmla="*/ 4688114 h 6821714"/>
              <a:gd name="connsiteX6" fmla="*/ 2293257 w 7344229"/>
              <a:gd name="connsiteY6" fmla="*/ 5457372 h 6821714"/>
              <a:gd name="connsiteX7" fmla="*/ 4194629 w 7344229"/>
              <a:gd name="connsiteY7" fmla="*/ 5646057 h 6821714"/>
              <a:gd name="connsiteX8" fmla="*/ 5907314 w 7344229"/>
              <a:gd name="connsiteY8" fmla="*/ 5718629 h 6821714"/>
              <a:gd name="connsiteX9" fmla="*/ 6981371 w 7344229"/>
              <a:gd name="connsiteY9" fmla="*/ 6139543 h 6821714"/>
              <a:gd name="connsiteX10" fmla="*/ 7344229 w 7344229"/>
              <a:gd name="connsiteY10" fmla="*/ 6821714 h 682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44229" h="6821714">
                <a:moveTo>
                  <a:pt x="0" y="0"/>
                </a:moveTo>
                <a:cubicBezTo>
                  <a:pt x="335038" y="468085"/>
                  <a:pt x="670076" y="936171"/>
                  <a:pt x="1016000" y="1378857"/>
                </a:cubicBezTo>
                <a:cubicBezTo>
                  <a:pt x="1361924" y="1821543"/>
                  <a:pt x="1869924" y="2302933"/>
                  <a:pt x="2075543" y="2656114"/>
                </a:cubicBezTo>
                <a:cubicBezTo>
                  <a:pt x="2281162" y="3009295"/>
                  <a:pt x="2290838" y="3260876"/>
                  <a:pt x="2249714" y="3497943"/>
                </a:cubicBezTo>
                <a:cubicBezTo>
                  <a:pt x="2208590" y="3735010"/>
                  <a:pt x="1932819" y="3880152"/>
                  <a:pt x="1828800" y="4078514"/>
                </a:cubicBezTo>
                <a:cubicBezTo>
                  <a:pt x="1724781" y="4276876"/>
                  <a:pt x="1548191" y="4458304"/>
                  <a:pt x="1625600" y="4688114"/>
                </a:cubicBezTo>
                <a:cubicBezTo>
                  <a:pt x="1703010" y="4917924"/>
                  <a:pt x="1865086" y="5297715"/>
                  <a:pt x="2293257" y="5457372"/>
                </a:cubicBezTo>
                <a:cubicBezTo>
                  <a:pt x="2721429" y="5617029"/>
                  <a:pt x="3592286" y="5602514"/>
                  <a:pt x="4194629" y="5646057"/>
                </a:cubicBezTo>
                <a:cubicBezTo>
                  <a:pt x="4796972" y="5689600"/>
                  <a:pt x="5442857" y="5636381"/>
                  <a:pt x="5907314" y="5718629"/>
                </a:cubicBezTo>
                <a:cubicBezTo>
                  <a:pt x="6371771" y="5800877"/>
                  <a:pt x="6741885" y="5955696"/>
                  <a:pt x="6981371" y="6139543"/>
                </a:cubicBezTo>
                <a:cubicBezTo>
                  <a:pt x="7220857" y="6323390"/>
                  <a:pt x="7121677" y="6657219"/>
                  <a:pt x="7344229" y="6821714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자유형 76"/>
          <p:cNvSpPr/>
          <p:nvPr/>
        </p:nvSpPr>
        <p:spPr>
          <a:xfrm>
            <a:off x="885371" y="43543"/>
            <a:ext cx="8316686" cy="6038990"/>
          </a:xfrm>
          <a:custGeom>
            <a:avLst/>
            <a:gdLst>
              <a:gd name="connsiteX0" fmla="*/ 0 w 8316686"/>
              <a:gd name="connsiteY0" fmla="*/ 0 h 6038990"/>
              <a:gd name="connsiteX1" fmla="*/ 638629 w 8316686"/>
              <a:gd name="connsiteY1" fmla="*/ 783771 h 6038990"/>
              <a:gd name="connsiteX2" fmla="*/ 856343 w 8316686"/>
              <a:gd name="connsiteY2" fmla="*/ 1364343 h 6038990"/>
              <a:gd name="connsiteX3" fmla="*/ 1480458 w 8316686"/>
              <a:gd name="connsiteY3" fmla="*/ 1538514 h 6038990"/>
              <a:gd name="connsiteX4" fmla="*/ 1770743 w 8316686"/>
              <a:gd name="connsiteY4" fmla="*/ 2148114 h 6038990"/>
              <a:gd name="connsiteX5" fmla="*/ 2177143 w 8316686"/>
              <a:gd name="connsiteY5" fmla="*/ 2540000 h 6038990"/>
              <a:gd name="connsiteX6" fmla="*/ 2627086 w 8316686"/>
              <a:gd name="connsiteY6" fmla="*/ 3599543 h 6038990"/>
              <a:gd name="connsiteX7" fmla="*/ 1596572 w 8316686"/>
              <a:gd name="connsiteY7" fmla="*/ 4064000 h 6038990"/>
              <a:gd name="connsiteX8" fmla="*/ 1175658 w 8316686"/>
              <a:gd name="connsiteY8" fmla="*/ 4789714 h 6038990"/>
              <a:gd name="connsiteX9" fmla="*/ 1320800 w 8316686"/>
              <a:gd name="connsiteY9" fmla="*/ 5936343 h 6038990"/>
              <a:gd name="connsiteX10" fmla="*/ 1799772 w 8316686"/>
              <a:gd name="connsiteY10" fmla="*/ 5950857 h 6038990"/>
              <a:gd name="connsiteX11" fmla="*/ 2264229 w 8316686"/>
              <a:gd name="connsiteY11" fmla="*/ 5646057 h 6038990"/>
              <a:gd name="connsiteX12" fmla="*/ 2598058 w 8316686"/>
              <a:gd name="connsiteY12" fmla="*/ 5225143 h 6038990"/>
              <a:gd name="connsiteX13" fmla="*/ 2946400 w 8316686"/>
              <a:gd name="connsiteY13" fmla="*/ 4804228 h 6038990"/>
              <a:gd name="connsiteX14" fmla="*/ 3599543 w 8316686"/>
              <a:gd name="connsiteY14" fmla="*/ 4731657 h 6038990"/>
              <a:gd name="connsiteX15" fmla="*/ 4339772 w 8316686"/>
              <a:gd name="connsiteY15" fmla="*/ 4601028 h 6038990"/>
              <a:gd name="connsiteX16" fmla="*/ 5979886 w 8316686"/>
              <a:gd name="connsiteY16" fmla="*/ 5036457 h 6038990"/>
              <a:gd name="connsiteX17" fmla="*/ 8316686 w 8316686"/>
              <a:gd name="connsiteY17" fmla="*/ 5283200 h 603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16686" h="6038990">
                <a:moveTo>
                  <a:pt x="0" y="0"/>
                </a:moveTo>
                <a:cubicBezTo>
                  <a:pt x="247952" y="278190"/>
                  <a:pt x="495905" y="556381"/>
                  <a:pt x="638629" y="783771"/>
                </a:cubicBezTo>
                <a:cubicBezTo>
                  <a:pt x="781353" y="1011161"/>
                  <a:pt x="716038" y="1238553"/>
                  <a:pt x="856343" y="1364343"/>
                </a:cubicBezTo>
                <a:cubicBezTo>
                  <a:pt x="996648" y="1490133"/>
                  <a:pt x="1328058" y="1407886"/>
                  <a:pt x="1480458" y="1538514"/>
                </a:cubicBezTo>
                <a:cubicBezTo>
                  <a:pt x="1632858" y="1669142"/>
                  <a:pt x="1654629" y="1981200"/>
                  <a:pt x="1770743" y="2148114"/>
                </a:cubicBezTo>
                <a:cubicBezTo>
                  <a:pt x="1886857" y="2315028"/>
                  <a:pt x="2034419" y="2298095"/>
                  <a:pt x="2177143" y="2540000"/>
                </a:cubicBezTo>
                <a:cubicBezTo>
                  <a:pt x="2319867" y="2781905"/>
                  <a:pt x="2723848" y="3345543"/>
                  <a:pt x="2627086" y="3599543"/>
                </a:cubicBezTo>
                <a:cubicBezTo>
                  <a:pt x="2530324" y="3853543"/>
                  <a:pt x="1838477" y="3865638"/>
                  <a:pt x="1596572" y="4064000"/>
                </a:cubicBezTo>
                <a:cubicBezTo>
                  <a:pt x="1354667" y="4262362"/>
                  <a:pt x="1221620" y="4477657"/>
                  <a:pt x="1175658" y="4789714"/>
                </a:cubicBezTo>
                <a:cubicBezTo>
                  <a:pt x="1129696" y="5101771"/>
                  <a:pt x="1216781" y="5742819"/>
                  <a:pt x="1320800" y="5936343"/>
                </a:cubicBezTo>
                <a:cubicBezTo>
                  <a:pt x="1424819" y="6129867"/>
                  <a:pt x="1642534" y="5999238"/>
                  <a:pt x="1799772" y="5950857"/>
                </a:cubicBezTo>
                <a:cubicBezTo>
                  <a:pt x="1957010" y="5902476"/>
                  <a:pt x="2131181" y="5767009"/>
                  <a:pt x="2264229" y="5646057"/>
                </a:cubicBezTo>
                <a:cubicBezTo>
                  <a:pt x="2397277" y="5525105"/>
                  <a:pt x="2484363" y="5365448"/>
                  <a:pt x="2598058" y="5225143"/>
                </a:cubicBezTo>
                <a:cubicBezTo>
                  <a:pt x="2711753" y="5084838"/>
                  <a:pt x="2779486" y="4886476"/>
                  <a:pt x="2946400" y="4804228"/>
                </a:cubicBezTo>
                <a:cubicBezTo>
                  <a:pt x="3113314" y="4721980"/>
                  <a:pt x="3367314" y="4765524"/>
                  <a:pt x="3599543" y="4731657"/>
                </a:cubicBezTo>
                <a:cubicBezTo>
                  <a:pt x="3831772" y="4697790"/>
                  <a:pt x="3943048" y="4550228"/>
                  <a:pt x="4339772" y="4601028"/>
                </a:cubicBezTo>
                <a:cubicBezTo>
                  <a:pt x="4736496" y="4651828"/>
                  <a:pt x="5317067" y="4922762"/>
                  <a:pt x="5979886" y="5036457"/>
                </a:cubicBezTo>
                <a:cubicBezTo>
                  <a:pt x="6642705" y="5150152"/>
                  <a:pt x="7830457" y="5326743"/>
                  <a:pt x="8316686" y="528320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자유형 77"/>
          <p:cNvSpPr/>
          <p:nvPr/>
        </p:nvSpPr>
        <p:spPr>
          <a:xfrm>
            <a:off x="275771" y="-43543"/>
            <a:ext cx="8969829" cy="6522670"/>
          </a:xfrm>
          <a:custGeom>
            <a:avLst/>
            <a:gdLst>
              <a:gd name="connsiteX0" fmla="*/ 0 w 8969829"/>
              <a:gd name="connsiteY0" fmla="*/ 0 h 6522670"/>
              <a:gd name="connsiteX1" fmla="*/ 928915 w 8969829"/>
              <a:gd name="connsiteY1" fmla="*/ 711200 h 6522670"/>
              <a:gd name="connsiteX2" fmla="*/ 1494972 w 8969829"/>
              <a:gd name="connsiteY2" fmla="*/ 1306286 h 6522670"/>
              <a:gd name="connsiteX3" fmla="*/ 2177143 w 8969829"/>
              <a:gd name="connsiteY3" fmla="*/ 1756229 h 6522670"/>
              <a:gd name="connsiteX4" fmla="*/ 2481943 w 8969829"/>
              <a:gd name="connsiteY4" fmla="*/ 2220686 h 6522670"/>
              <a:gd name="connsiteX5" fmla="*/ 2917372 w 8969829"/>
              <a:gd name="connsiteY5" fmla="*/ 2728686 h 6522670"/>
              <a:gd name="connsiteX6" fmla="*/ 3193143 w 8969829"/>
              <a:gd name="connsiteY6" fmla="*/ 3265714 h 6522670"/>
              <a:gd name="connsiteX7" fmla="*/ 3222172 w 8969829"/>
              <a:gd name="connsiteY7" fmla="*/ 3904343 h 6522670"/>
              <a:gd name="connsiteX8" fmla="*/ 2641600 w 8969829"/>
              <a:gd name="connsiteY8" fmla="*/ 4209143 h 6522670"/>
              <a:gd name="connsiteX9" fmla="*/ 2017486 w 8969829"/>
              <a:gd name="connsiteY9" fmla="*/ 3976914 h 6522670"/>
              <a:gd name="connsiteX10" fmla="*/ 1045029 w 8969829"/>
              <a:gd name="connsiteY10" fmla="*/ 4122057 h 6522670"/>
              <a:gd name="connsiteX11" fmla="*/ 957943 w 8969829"/>
              <a:gd name="connsiteY11" fmla="*/ 5036457 h 6522670"/>
              <a:gd name="connsiteX12" fmla="*/ 1016000 w 8969829"/>
              <a:gd name="connsiteY12" fmla="*/ 6183086 h 6522670"/>
              <a:gd name="connsiteX13" fmla="*/ 2119086 w 8969829"/>
              <a:gd name="connsiteY13" fmla="*/ 6502400 h 6522670"/>
              <a:gd name="connsiteX14" fmla="*/ 3265715 w 8969829"/>
              <a:gd name="connsiteY14" fmla="*/ 5718629 h 6522670"/>
              <a:gd name="connsiteX15" fmla="*/ 3222172 w 8969829"/>
              <a:gd name="connsiteY15" fmla="*/ 4862286 h 6522670"/>
              <a:gd name="connsiteX16" fmla="*/ 4165600 w 8969829"/>
              <a:gd name="connsiteY16" fmla="*/ 4586514 h 6522670"/>
              <a:gd name="connsiteX17" fmla="*/ 4470400 w 8969829"/>
              <a:gd name="connsiteY17" fmla="*/ 3904343 h 6522670"/>
              <a:gd name="connsiteX18" fmla="*/ 5167086 w 8969829"/>
              <a:gd name="connsiteY18" fmla="*/ 3628572 h 6522670"/>
              <a:gd name="connsiteX19" fmla="*/ 6400800 w 8969829"/>
              <a:gd name="connsiteY19" fmla="*/ 3831772 h 6522670"/>
              <a:gd name="connsiteX20" fmla="*/ 7460343 w 8969829"/>
              <a:gd name="connsiteY20" fmla="*/ 4136572 h 6522670"/>
              <a:gd name="connsiteX21" fmla="*/ 8969829 w 8969829"/>
              <a:gd name="connsiteY21" fmla="*/ 4165600 h 652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969829" h="6522670">
                <a:moveTo>
                  <a:pt x="0" y="0"/>
                </a:moveTo>
                <a:cubicBezTo>
                  <a:pt x="339876" y="246743"/>
                  <a:pt x="679753" y="493486"/>
                  <a:pt x="928915" y="711200"/>
                </a:cubicBezTo>
                <a:cubicBezTo>
                  <a:pt x="1178077" y="928914"/>
                  <a:pt x="1286934" y="1132114"/>
                  <a:pt x="1494972" y="1306286"/>
                </a:cubicBezTo>
                <a:cubicBezTo>
                  <a:pt x="1703010" y="1480458"/>
                  <a:pt x="2012648" y="1603829"/>
                  <a:pt x="2177143" y="1756229"/>
                </a:cubicBezTo>
                <a:cubicBezTo>
                  <a:pt x="2341638" y="1908629"/>
                  <a:pt x="2358572" y="2058610"/>
                  <a:pt x="2481943" y="2220686"/>
                </a:cubicBezTo>
                <a:cubicBezTo>
                  <a:pt x="2605314" y="2382762"/>
                  <a:pt x="2798839" y="2554515"/>
                  <a:pt x="2917372" y="2728686"/>
                </a:cubicBezTo>
                <a:cubicBezTo>
                  <a:pt x="3035905" y="2902857"/>
                  <a:pt x="3142343" y="3069771"/>
                  <a:pt x="3193143" y="3265714"/>
                </a:cubicBezTo>
                <a:cubicBezTo>
                  <a:pt x="3243943" y="3461657"/>
                  <a:pt x="3314096" y="3747105"/>
                  <a:pt x="3222172" y="3904343"/>
                </a:cubicBezTo>
                <a:cubicBezTo>
                  <a:pt x="3130248" y="4061581"/>
                  <a:pt x="2842381" y="4197048"/>
                  <a:pt x="2641600" y="4209143"/>
                </a:cubicBezTo>
                <a:cubicBezTo>
                  <a:pt x="2440819" y="4221238"/>
                  <a:pt x="2283581" y="3991428"/>
                  <a:pt x="2017486" y="3976914"/>
                </a:cubicBezTo>
                <a:cubicBezTo>
                  <a:pt x="1751391" y="3962400"/>
                  <a:pt x="1221619" y="3945467"/>
                  <a:pt x="1045029" y="4122057"/>
                </a:cubicBezTo>
                <a:cubicBezTo>
                  <a:pt x="868439" y="4298647"/>
                  <a:pt x="962781" y="4692952"/>
                  <a:pt x="957943" y="5036457"/>
                </a:cubicBezTo>
                <a:cubicBezTo>
                  <a:pt x="953105" y="5379962"/>
                  <a:pt x="822476" y="5938762"/>
                  <a:pt x="1016000" y="6183086"/>
                </a:cubicBezTo>
                <a:cubicBezTo>
                  <a:pt x="1209524" y="6427410"/>
                  <a:pt x="1744134" y="6579809"/>
                  <a:pt x="2119086" y="6502400"/>
                </a:cubicBezTo>
                <a:cubicBezTo>
                  <a:pt x="2494038" y="6424991"/>
                  <a:pt x="3081867" y="5991981"/>
                  <a:pt x="3265715" y="5718629"/>
                </a:cubicBezTo>
                <a:cubicBezTo>
                  <a:pt x="3449563" y="5445277"/>
                  <a:pt x="3072191" y="5050972"/>
                  <a:pt x="3222172" y="4862286"/>
                </a:cubicBezTo>
                <a:cubicBezTo>
                  <a:pt x="3372153" y="4673600"/>
                  <a:pt x="3957562" y="4746171"/>
                  <a:pt x="4165600" y="4586514"/>
                </a:cubicBezTo>
                <a:cubicBezTo>
                  <a:pt x="4373638" y="4426857"/>
                  <a:pt x="4303486" y="4064000"/>
                  <a:pt x="4470400" y="3904343"/>
                </a:cubicBezTo>
                <a:cubicBezTo>
                  <a:pt x="4637314" y="3744686"/>
                  <a:pt x="4845353" y="3640667"/>
                  <a:pt x="5167086" y="3628572"/>
                </a:cubicBezTo>
                <a:cubicBezTo>
                  <a:pt x="5488819" y="3616477"/>
                  <a:pt x="6018591" y="3747105"/>
                  <a:pt x="6400800" y="3831772"/>
                </a:cubicBezTo>
                <a:cubicBezTo>
                  <a:pt x="6783009" y="3916439"/>
                  <a:pt x="7032172" y="4080934"/>
                  <a:pt x="7460343" y="4136572"/>
                </a:cubicBezTo>
                <a:cubicBezTo>
                  <a:pt x="7888515" y="4192210"/>
                  <a:pt x="8662610" y="4332514"/>
                  <a:pt x="8969829" y="416560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90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0" y="-43546"/>
            <a:ext cx="9245600" cy="6901546"/>
          </a:xfrm>
          <a:prstGeom prst="rect">
            <a:avLst/>
          </a:prstGeom>
          <a:solidFill>
            <a:srgbClr val="FFA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" name="그룹 119"/>
          <p:cNvGrpSpPr/>
          <p:nvPr/>
        </p:nvGrpSpPr>
        <p:grpSpPr>
          <a:xfrm>
            <a:off x="161686" y="-43545"/>
            <a:ext cx="9083914" cy="6522672"/>
            <a:chOff x="161686" y="-43545"/>
            <a:chExt cx="9083914" cy="6522672"/>
          </a:xfrm>
        </p:grpSpPr>
        <p:sp>
          <p:nvSpPr>
            <p:cNvPr id="78" name="자유형 77"/>
            <p:cNvSpPr/>
            <p:nvPr/>
          </p:nvSpPr>
          <p:spPr>
            <a:xfrm>
              <a:off x="275771" y="-43543"/>
              <a:ext cx="8969829" cy="6522670"/>
            </a:xfrm>
            <a:custGeom>
              <a:avLst/>
              <a:gdLst>
                <a:gd name="connsiteX0" fmla="*/ 0 w 8969829"/>
                <a:gd name="connsiteY0" fmla="*/ 0 h 6522670"/>
                <a:gd name="connsiteX1" fmla="*/ 928915 w 8969829"/>
                <a:gd name="connsiteY1" fmla="*/ 711200 h 6522670"/>
                <a:gd name="connsiteX2" fmla="*/ 1494972 w 8969829"/>
                <a:gd name="connsiteY2" fmla="*/ 1306286 h 6522670"/>
                <a:gd name="connsiteX3" fmla="*/ 2177143 w 8969829"/>
                <a:gd name="connsiteY3" fmla="*/ 1756229 h 6522670"/>
                <a:gd name="connsiteX4" fmla="*/ 2481943 w 8969829"/>
                <a:gd name="connsiteY4" fmla="*/ 2220686 h 6522670"/>
                <a:gd name="connsiteX5" fmla="*/ 2917372 w 8969829"/>
                <a:gd name="connsiteY5" fmla="*/ 2728686 h 6522670"/>
                <a:gd name="connsiteX6" fmla="*/ 3193143 w 8969829"/>
                <a:gd name="connsiteY6" fmla="*/ 3265714 h 6522670"/>
                <a:gd name="connsiteX7" fmla="*/ 3222172 w 8969829"/>
                <a:gd name="connsiteY7" fmla="*/ 3904343 h 6522670"/>
                <a:gd name="connsiteX8" fmla="*/ 2641600 w 8969829"/>
                <a:gd name="connsiteY8" fmla="*/ 4209143 h 6522670"/>
                <a:gd name="connsiteX9" fmla="*/ 2017486 w 8969829"/>
                <a:gd name="connsiteY9" fmla="*/ 3976914 h 6522670"/>
                <a:gd name="connsiteX10" fmla="*/ 1045029 w 8969829"/>
                <a:gd name="connsiteY10" fmla="*/ 4122057 h 6522670"/>
                <a:gd name="connsiteX11" fmla="*/ 957943 w 8969829"/>
                <a:gd name="connsiteY11" fmla="*/ 5036457 h 6522670"/>
                <a:gd name="connsiteX12" fmla="*/ 1016000 w 8969829"/>
                <a:gd name="connsiteY12" fmla="*/ 6183086 h 6522670"/>
                <a:gd name="connsiteX13" fmla="*/ 2119086 w 8969829"/>
                <a:gd name="connsiteY13" fmla="*/ 6502400 h 6522670"/>
                <a:gd name="connsiteX14" fmla="*/ 3265715 w 8969829"/>
                <a:gd name="connsiteY14" fmla="*/ 5718629 h 6522670"/>
                <a:gd name="connsiteX15" fmla="*/ 3222172 w 8969829"/>
                <a:gd name="connsiteY15" fmla="*/ 4862286 h 6522670"/>
                <a:gd name="connsiteX16" fmla="*/ 4165600 w 8969829"/>
                <a:gd name="connsiteY16" fmla="*/ 4586514 h 6522670"/>
                <a:gd name="connsiteX17" fmla="*/ 4470400 w 8969829"/>
                <a:gd name="connsiteY17" fmla="*/ 3904343 h 6522670"/>
                <a:gd name="connsiteX18" fmla="*/ 5167086 w 8969829"/>
                <a:gd name="connsiteY18" fmla="*/ 3628572 h 6522670"/>
                <a:gd name="connsiteX19" fmla="*/ 6400800 w 8969829"/>
                <a:gd name="connsiteY19" fmla="*/ 3831772 h 6522670"/>
                <a:gd name="connsiteX20" fmla="*/ 7460343 w 8969829"/>
                <a:gd name="connsiteY20" fmla="*/ 4136572 h 6522670"/>
                <a:gd name="connsiteX21" fmla="*/ 8969829 w 8969829"/>
                <a:gd name="connsiteY21" fmla="*/ 4165600 h 652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69829" h="6522670">
                  <a:moveTo>
                    <a:pt x="0" y="0"/>
                  </a:moveTo>
                  <a:cubicBezTo>
                    <a:pt x="339876" y="246743"/>
                    <a:pt x="679753" y="493486"/>
                    <a:pt x="928915" y="711200"/>
                  </a:cubicBezTo>
                  <a:cubicBezTo>
                    <a:pt x="1178077" y="928914"/>
                    <a:pt x="1286934" y="1132114"/>
                    <a:pt x="1494972" y="1306286"/>
                  </a:cubicBezTo>
                  <a:cubicBezTo>
                    <a:pt x="1703010" y="1480458"/>
                    <a:pt x="2012648" y="1603829"/>
                    <a:pt x="2177143" y="1756229"/>
                  </a:cubicBezTo>
                  <a:cubicBezTo>
                    <a:pt x="2341638" y="1908629"/>
                    <a:pt x="2358572" y="2058610"/>
                    <a:pt x="2481943" y="2220686"/>
                  </a:cubicBezTo>
                  <a:cubicBezTo>
                    <a:pt x="2605314" y="2382762"/>
                    <a:pt x="2798839" y="2554515"/>
                    <a:pt x="2917372" y="2728686"/>
                  </a:cubicBezTo>
                  <a:cubicBezTo>
                    <a:pt x="3035905" y="2902857"/>
                    <a:pt x="3142343" y="3069771"/>
                    <a:pt x="3193143" y="3265714"/>
                  </a:cubicBezTo>
                  <a:cubicBezTo>
                    <a:pt x="3243943" y="3461657"/>
                    <a:pt x="3314096" y="3747105"/>
                    <a:pt x="3222172" y="3904343"/>
                  </a:cubicBezTo>
                  <a:cubicBezTo>
                    <a:pt x="3130248" y="4061581"/>
                    <a:pt x="2842381" y="4197048"/>
                    <a:pt x="2641600" y="4209143"/>
                  </a:cubicBezTo>
                  <a:cubicBezTo>
                    <a:pt x="2440819" y="4221238"/>
                    <a:pt x="2283581" y="3991428"/>
                    <a:pt x="2017486" y="3976914"/>
                  </a:cubicBezTo>
                  <a:cubicBezTo>
                    <a:pt x="1751391" y="3962400"/>
                    <a:pt x="1221619" y="3945467"/>
                    <a:pt x="1045029" y="4122057"/>
                  </a:cubicBezTo>
                  <a:cubicBezTo>
                    <a:pt x="868439" y="4298647"/>
                    <a:pt x="962781" y="4692952"/>
                    <a:pt x="957943" y="5036457"/>
                  </a:cubicBezTo>
                  <a:cubicBezTo>
                    <a:pt x="953105" y="5379962"/>
                    <a:pt x="822476" y="5938762"/>
                    <a:pt x="1016000" y="6183086"/>
                  </a:cubicBezTo>
                  <a:cubicBezTo>
                    <a:pt x="1209524" y="6427410"/>
                    <a:pt x="1744134" y="6579809"/>
                    <a:pt x="2119086" y="6502400"/>
                  </a:cubicBezTo>
                  <a:cubicBezTo>
                    <a:pt x="2494038" y="6424991"/>
                    <a:pt x="3081867" y="5991981"/>
                    <a:pt x="3265715" y="5718629"/>
                  </a:cubicBezTo>
                  <a:cubicBezTo>
                    <a:pt x="3449563" y="5445277"/>
                    <a:pt x="3072191" y="5050972"/>
                    <a:pt x="3222172" y="4862286"/>
                  </a:cubicBezTo>
                  <a:cubicBezTo>
                    <a:pt x="3372153" y="4673600"/>
                    <a:pt x="3957562" y="4746171"/>
                    <a:pt x="4165600" y="4586514"/>
                  </a:cubicBezTo>
                  <a:cubicBezTo>
                    <a:pt x="4373638" y="4426857"/>
                    <a:pt x="4303486" y="4064000"/>
                    <a:pt x="4470400" y="3904343"/>
                  </a:cubicBezTo>
                  <a:cubicBezTo>
                    <a:pt x="4637314" y="3744686"/>
                    <a:pt x="4845353" y="3640667"/>
                    <a:pt x="5167086" y="3628572"/>
                  </a:cubicBezTo>
                  <a:cubicBezTo>
                    <a:pt x="5488819" y="3616477"/>
                    <a:pt x="6018591" y="3747105"/>
                    <a:pt x="6400800" y="3831772"/>
                  </a:cubicBezTo>
                  <a:cubicBezTo>
                    <a:pt x="6783009" y="3916439"/>
                    <a:pt x="7032172" y="4080934"/>
                    <a:pt x="7460343" y="4136572"/>
                  </a:cubicBezTo>
                  <a:cubicBezTo>
                    <a:pt x="7888515" y="4192210"/>
                    <a:pt x="8662610" y="4332514"/>
                    <a:pt x="8969829" y="4165600"/>
                  </a:cubicBezTo>
                </a:path>
              </a:pathLst>
            </a:custGeom>
            <a:solidFill>
              <a:srgbClr val="92D05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각 삼각형 118"/>
            <p:cNvSpPr/>
            <p:nvPr/>
          </p:nvSpPr>
          <p:spPr>
            <a:xfrm rot="10800000">
              <a:off x="161686" y="-43545"/>
              <a:ext cx="9083913" cy="4187789"/>
            </a:xfrm>
            <a:prstGeom prst="rt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8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50" y="772840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68" y="188640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89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599" y="249289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547" y="148516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056" y="3067979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26" y="458430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7" y="370418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23" y="506546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872371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517" y="5066358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136" y="370418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233" y="581510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353" y="5105291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92688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880" y="584345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763" y="4466987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134" y="1124744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517" y="1974144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46" y="420195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42" y="464201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764" y="3125687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245" y="551881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922" y="146544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314" y="698701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849" y="390488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087" y="1184319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690" y="1764792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79" y="2623897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270" y="3196235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037" y="2813428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763" y="2027445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823" y="274699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5" descr="C:\Users\HP\AppData\Local\Microsoft\Windows\Temporary Internet Files\Content.IE5\1S5XYJ6I\ham-42941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650" y="953344"/>
            <a:ext cx="1013233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타원 121"/>
          <p:cNvSpPr/>
          <p:nvPr/>
        </p:nvSpPr>
        <p:spPr>
          <a:xfrm rot="18900000">
            <a:off x="6017790" y="-39393"/>
            <a:ext cx="1446266" cy="28975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/>
          <p:cNvSpPr/>
          <p:nvPr/>
        </p:nvSpPr>
        <p:spPr>
          <a:xfrm rot="18900000">
            <a:off x="692781" y="3754455"/>
            <a:ext cx="3183655" cy="28975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/>
          <p:cNvSpPr/>
          <p:nvPr/>
        </p:nvSpPr>
        <p:spPr>
          <a:xfrm>
            <a:off x="5959461" y="1118036"/>
            <a:ext cx="1811784" cy="734256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Noise Data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1405646" y="4979979"/>
            <a:ext cx="1811784" cy="734256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Ovfitting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point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05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0" y="-43546"/>
            <a:ext cx="9245600" cy="6901546"/>
          </a:xfrm>
          <a:prstGeom prst="rect">
            <a:avLst/>
          </a:prstGeom>
          <a:solidFill>
            <a:srgbClr val="FFA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" name="그룹 119"/>
          <p:cNvGrpSpPr/>
          <p:nvPr/>
        </p:nvGrpSpPr>
        <p:grpSpPr>
          <a:xfrm>
            <a:off x="161686" y="-43545"/>
            <a:ext cx="9083914" cy="6522672"/>
            <a:chOff x="161686" y="-43545"/>
            <a:chExt cx="9083914" cy="6522672"/>
          </a:xfrm>
        </p:grpSpPr>
        <p:sp>
          <p:nvSpPr>
            <p:cNvPr id="78" name="자유형 77"/>
            <p:cNvSpPr/>
            <p:nvPr/>
          </p:nvSpPr>
          <p:spPr>
            <a:xfrm>
              <a:off x="275771" y="-43543"/>
              <a:ext cx="8969829" cy="6522670"/>
            </a:xfrm>
            <a:custGeom>
              <a:avLst/>
              <a:gdLst>
                <a:gd name="connsiteX0" fmla="*/ 0 w 8969829"/>
                <a:gd name="connsiteY0" fmla="*/ 0 h 6522670"/>
                <a:gd name="connsiteX1" fmla="*/ 928915 w 8969829"/>
                <a:gd name="connsiteY1" fmla="*/ 711200 h 6522670"/>
                <a:gd name="connsiteX2" fmla="*/ 1494972 w 8969829"/>
                <a:gd name="connsiteY2" fmla="*/ 1306286 h 6522670"/>
                <a:gd name="connsiteX3" fmla="*/ 2177143 w 8969829"/>
                <a:gd name="connsiteY3" fmla="*/ 1756229 h 6522670"/>
                <a:gd name="connsiteX4" fmla="*/ 2481943 w 8969829"/>
                <a:gd name="connsiteY4" fmla="*/ 2220686 h 6522670"/>
                <a:gd name="connsiteX5" fmla="*/ 2917372 w 8969829"/>
                <a:gd name="connsiteY5" fmla="*/ 2728686 h 6522670"/>
                <a:gd name="connsiteX6" fmla="*/ 3193143 w 8969829"/>
                <a:gd name="connsiteY6" fmla="*/ 3265714 h 6522670"/>
                <a:gd name="connsiteX7" fmla="*/ 3222172 w 8969829"/>
                <a:gd name="connsiteY7" fmla="*/ 3904343 h 6522670"/>
                <a:gd name="connsiteX8" fmla="*/ 2641600 w 8969829"/>
                <a:gd name="connsiteY8" fmla="*/ 4209143 h 6522670"/>
                <a:gd name="connsiteX9" fmla="*/ 2017486 w 8969829"/>
                <a:gd name="connsiteY9" fmla="*/ 3976914 h 6522670"/>
                <a:gd name="connsiteX10" fmla="*/ 1045029 w 8969829"/>
                <a:gd name="connsiteY10" fmla="*/ 4122057 h 6522670"/>
                <a:gd name="connsiteX11" fmla="*/ 957943 w 8969829"/>
                <a:gd name="connsiteY11" fmla="*/ 5036457 h 6522670"/>
                <a:gd name="connsiteX12" fmla="*/ 1016000 w 8969829"/>
                <a:gd name="connsiteY12" fmla="*/ 6183086 h 6522670"/>
                <a:gd name="connsiteX13" fmla="*/ 2119086 w 8969829"/>
                <a:gd name="connsiteY13" fmla="*/ 6502400 h 6522670"/>
                <a:gd name="connsiteX14" fmla="*/ 3265715 w 8969829"/>
                <a:gd name="connsiteY14" fmla="*/ 5718629 h 6522670"/>
                <a:gd name="connsiteX15" fmla="*/ 3222172 w 8969829"/>
                <a:gd name="connsiteY15" fmla="*/ 4862286 h 6522670"/>
                <a:gd name="connsiteX16" fmla="*/ 4165600 w 8969829"/>
                <a:gd name="connsiteY16" fmla="*/ 4586514 h 6522670"/>
                <a:gd name="connsiteX17" fmla="*/ 4470400 w 8969829"/>
                <a:gd name="connsiteY17" fmla="*/ 3904343 h 6522670"/>
                <a:gd name="connsiteX18" fmla="*/ 5167086 w 8969829"/>
                <a:gd name="connsiteY18" fmla="*/ 3628572 h 6522670"/>
                <a:gd name="connsiteX19" fmla="*/ 6400800 w 8969829"/>
                <a:gd name="connsiteY19" fmla="*/ 3831772 h 6522670"/>
                <a:gd name="connsiteX20" fmla="*/ 7460343 w 8969829"/>
                <a:gd name="connsiteY20" fmla="*/ 4136572 h 6522670"/>
                <a:gd name="connsiteX21" fmla="*/ 8969829 w 8969829"/>
                <a:gd name="connsiteY21" fmla="*/ 4165600 h 652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69829" h="6522670">
                  <a:moveTo>
                    <a:pt x="0" y="0"/>
                  </a:moveTo>
                  <a:cubicBezTo>
                    <a:pt x="339876" y="246743"/>
                    <a:pt x="679753" y="493486"/>
                    <a:pt x="928915" y="711200"/>
                  </a:cubicBezTo>
                  <a:cubicBezTo>
                    <a:pt x="1178077" y="928914"/>
                    <a:pt x="1286934" y="1132114"/>
                    <a:pt x="1494972" y="1306286"/>
                  </a:cubicBezTo>
                  <a:cubicBezTo>
                    <a:pt x="1703010" y="1480458"/>
                    <a:pt x="2012648" y="1603829"/>
                    <a:pt x="2177143" y="1756229"/>
                  </a:cubicBezTo>
                  <a:cubicBezTo>
                    <a:pt x="2341638" y="1908629"/>
                    <a:pt x="2358572" y="2058610"/>
                    <a:pt x="2481943" y="2220686"/>
                  </a:cubicBezTo>
                  <a:cubicBezTo>
                    <a:pt x="2605314" y="2382762"/>
                    <a:pt x="2798839" y="2554515"/>
                    <a:pt x="2917372" y="2728686"/>
                  </a:cubicBezTo>
                  <a:cubicBezTo>
                    <a:pt x="3035905" y="2902857"/>
                    <a:pt x="3142343" y="3069771"/>
                    <a:pt x="3193143" y="3265714"/>
                  </a:cubicBezTo>
                  <a:cubicBezTo>
                    <a:pt x="3243943" y="3461657"/>
                    <a:pt x="3314096" y="3747105"/>
                    <a:pt x="3222172" y="3904343"/>
                  </a:cubicBezTo>
                  <a:cubicBezTo>
                    <a:pt x="3130248" y="4061581"/>
                    <a:pt x="2842381" y="4197048"/>
                    <a:pt x="2641600" y="4209143"/>
                  </a:cubicBezTo>
                  <a:cubicBezTo>
                    <a:pt x="2440819" y="4221238"/>
                    <a:pt x="2283581" y="3991428"/>
                    <a:pt x="2017486" y="3976914"/>
                  </a:cubicBezTo>
                  <a:cubicBezTo>
                    <a:pt x="1751391" y="3962400"/>
                    <a:pt x="1221619" y="3945467"/>
                    <a:pt x="1045029" y="4122057"/>
                  </a:cubicBezTo>
                  <a:cubicBezTo>
                    <a:pt x="868439" y="4298647"/>
                    <a:pt x="962781" y="4692952"/>
                    <a:pt x="957943" y="5036457"/>
                  </a:cubicBezTo>
                  <a:cubicBezTo>
                    <a:pt x="953105" y="5379962"/>
                    <a:pt x="822476" y="5938762"/>
                    <a:pt x="1016000" y="6183086"/>
                  </a:cubicBezTo>
                  <a:cubicBezTo>
                    <a:pt x="1209524" y="6427410"/>
                    <a:pt x="1744134" y="6579809"/>
                    <a:pt x="2119086" y="6502400"/>
                  </a:cubicBezTo>
                  <a:cubicBezTo>
                    <a:pt x="2494038" y="6424991"/>
                    <a:pt x="3081867" y="5991981"/>
                    <a:pt x="3265715" y="5718629"/>
                  </a:cubicBezTo>
                  <a:cubicBezTo>
                    <a:pt x="3449563" y="5445277"/>
                    <a:pt x="3072191" y="5050972"/>
                    <a:pt x="3222172" y="4862286"/>
                  </a:cubicBezTo>
                  <a:cubicBezTo>
                    <a:pt x="3372153" y="4673600"/>
                    <a:pt x="3957562" y="4746171"/>
                    <a:pt x="4165600" y="4586514"/>
                  </a:cubicBezTo>
                  <a:cubicBezTo>
                    <a:pt x="4373638" y="4426857"/>
                    <a:pt x="4303486" y="4064000"/>
                    <a:pt x="4470400" y="3904343"/>
                  </a:cubicBezTo>
                  <a:cubicBezTo>
                    <a:pt x="4637314" y="3744686"/>
                    <a:pt x="4845353" y="3640667"/>
                    <a:pt x="5167086" y="3628572"/>
                  </a:cubicBezTo>
                  <a:cubicBezTo>
                    <a:pt x="5488819" y="3616477"/>
                    <a:pt x="6018591" y="3747105"/>
                    <a:pt x="6400800" y="3831772"/>
                  </a:cubicBezTo>
                  <a:cubicBezTo>
                    <a:pt x="6783009" y="3916439"/>
                    <a:pt x="7032172" y="4080934"/>
                    <a:pt x="7460343" y="4136572"/>
                  </a:cubicBezTo>
                  <a:cubicBezTo>
                    <a:pt x="7888515" y="4192210"/>
                    <a:pt x="8662610" y="4332514"/>
                    <a:pt x="8969829" y="4165600"/>
                  </a:cubicBezTo>
                </a:path>
              </a:pathLst>
            </a:custGeom>
            <a:solidFill>
              <a:srgbClr val="92D05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각 삼각형 118"/>
            <p:cNvSpPr/>
            <p:nvPr/>
          </p:nvSpPr>
          <p:spPr>
            <a:xfrm rot="10800000">
              <a:off x="161686" y="-43545"/>
              <a:ext cx="9083913" cy="4187789"/>
            </a:xfrm>
            <a:prstGeom prst="rt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타원 121"/>
          <p:cNvSpPr/>
          <p:nvPr/>
        </p:nvSpPr>
        <p:spPr>
          <a:xfrm rot="18900000">
            <a:off x="6017790" y="-39393"/>
            <a:ext cx="1446266" cy="28975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/>
          <p:cNvSpPr/>
          <p:nvPr/>
        </p:nvSpPr>
        <p:spPr>
          <a:xfrm rot="18900000">
            <a:off x="692781" y="3754455"/>
            <a:ext cx="3183655" cy="28975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922" y="1465446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314" y="698701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895" y="5176575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915" y="4763167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06" y="4072862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54" y="4323107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86" y="5011375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668" y="4573442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608" y="4072862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66" y="5845554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838" y="5453562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295" y="4157109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175" y="3217792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893" y="2777732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12922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39" y="2967547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79" y="6058587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022" y="4952982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C:\Users\HP\AppData\Local\Microsoft\Windows\Temporary Internet Files\Content.IE5\YHW1DO8X\1206342001[1]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867" y="5998880"/>
            <a:ext cx="880120" cy="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55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korean.people.com.cn/mediafile/201212/06/F20121206151818213672025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58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아래쪽 화살표 3"/>
          <p:cNvSpPr/>
          <p:nvPr/>
        </p:nvSpPr>
        <p:spPr>
          <a:xfrm>
            <a:off x="6361806" y="284684"/>
            <a:ext cx="648072" cy="129614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 rot="2700000">
            <a:off x="7455628" y="1452089"/>
            <a:ext cx="648072" cy="129614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10800000">
            <a:off x="6332842" y="4509120"/>
            <a:ext cx="648072" cy="129614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7200000">
            <a:off x="7563517" y="3457595"/>
            <a:ext cx="648072" cy="129614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59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https://t1.daumcdn.net/thumb/R1280x0/?fname=http://t1.daumcdn.net/brunch/service/user/1c2I/image/wVaHDj13OkgS3arXaIqyNUKAJU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912" y="1626658"/>
            <a:ext cx="3207604" cy="21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al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151216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구름 모양 설명선 8"/>
          <p:cNvSpPr/>
          <p:nvPr/>
        </p:nvSpPr>
        <p:spPr>
          <a:xfrm>
            <a:off x="4162316" y="4001771"/>
            <a:ext cx="4208921" cy="2852936"/>
          </a:xfrm>
          <a:prstGeom prst="cloudCallout">
            <a:avLst>
              <a:gd name="adj1" fmla="val -39405"/>
              <a:gd name="adj2" fmla="val -803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633303" y="4421054"/>
            <a:ext cx="1422973" cy="2085755"/>
            <a:chOff x="2184986" y="3239862"/>
            <a:chExt cx="2544283" cy="3600400"/>
          </a:xfrm>
        </p:grpSpPr>
        <p:sp>
          <p:nvSpPr>
            <p:cNvPr id="13" name="직사각형 12"/>
            <p:cNvSpPr/>
            <p:nvPr/>
          </p:nvSpPr>
          <p:spPr>
            <a:xfrm>
              <a:off x="2220542" y="3933056"/>
              <a:ext cx="2232248" cy="2088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Picture 9" descr="C:\Users\HP\AppData\Local\Microsoft\Windows\Temporary Internet Files\Content.IE5\LF047LAY\one_piece_wanted_poster_by_ei819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4986" y="3239862"/>
              <a:ext cx="2544283" cy="36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타원형 설명선 14"/>
          <p:cNvSpPr/>
          <p:nvPr/>
        </p:nvSpPr>
        <p:spPr>
          <a:xfrm>
            <a:off x="4213029" y="332654"/>
            <a:ext cx="1440160" cy="1100623"/>
          </a:xfrm>
          <a:prstGeom prst="wedgeEllipseCallout">
            <a:avLst>
              <a:gd name="adj1" fmla="val -54931"/>
              <a:gd name="adj2" fmla="val 696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tx1"/>
                </a:solidFill>
              </a:rPr>
              <a:t>?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4" name="computr3"/>
          <p:cNvSpPr>
            <a:spLocks noEditPoints="1" noChangeArrowheads="1"/>
          </p:cNvSpPr>
          <p:nvPr/>
        </p:nvSpPr>
        <p:spPr bwMode="auto">
          <a:xfrm>
            <a:off x="5292080" y="1433280"/>
            <a:ext cx="3528392" cy="2376264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Picture 6" descr="파일:attachment/블루스크린/win31_bso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299" y="1669907"/>
            <a:ext cx="144016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lwa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248" y="5064338"/>
            <a:ext cx="655984" cy="655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50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6 C 0.00261 -0.025 0.00591 -0.02963 0.01441 -0.04954 C 0.01823 -0.0588 0.01997 -0.06968 0.02257 -0.07963 C 0.02344 -0.0831 0.02587 -0.08518 0.02743 -0.08819 C 0.03212 -0.09699 0.03577 -0.10718 0.04028 -0.1162 C 0.04879 -0.1331 0.06337 -0.1456 0.0757 -0.15718 C 0.09462 -0.175 0.11129 -0.19074 0.13212 -0.2044 C 0.13976 -0.20949 0.1467 -0.21597 0.15486 -0.21944 C 0.16181 -0.22593 0.16979 -0.22569 0.17743 -0.23009 C 0.24532 -0.26898 0.29236 -0.26088 0.37257 -0.2625 C 0.40209 -0.26111 0.42153 -0.25949 0.44827 -0.25602 C 0.45729 -0.25208 0.45677 -0.24977 0.46771 -0.24745 C 0.47778 -0.24259 0.48837 -0.24074 0.49827 -0.23449 C 0.5132 -0.22523 0.52709 -0.21389 0.54184 -0.2044 C 0.54775 -0.19653 0.55452 -0.1912 0.56129 -0.18495 C 0.57049 -0.17662 0.56181 -0.18032 0.57084 -0.17431 C 0.58663 -0.16389 0.56198 -0.18356 0.58212 -0.16782 C 0.58959 -0.16204 0.59341 -0.15231 0.60157 -0.14838 C 0.61042 -0.13125 0.62587 -0.11134 0.63698 -0.09676 C 0.64497 -0.08634 0.63993 -0.09421 0.64827 -0.07755 C 0.64931 -0.07546 0.65157 -0.07106 0.65157 -0.07106 C 0.6533 -0.06366 0.65191 -0.0662 0.65486 -0.0625 " pathEditMode="relative" ptsTypes="fffffffffffffffffffff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연구실 </a:t>
            </a:r>
            <a:r>
              <a:rPr lang="en-US" altLang="ko-KR" dirty="0" smtClean="0">
                <a:solidFill>
                  <a:schemeClr val="bg1"/>
                </a:solidFill>
              </a:rPr>
              <a:t>= </a:t>
            </a:r>
            <a:r>
              <a:rPr lang="ko-KR" altLang="en-US" dirty="0" smtClean="0">
                <a:solidFill>
                  <a:schemeClr val="bg1"/>
                </a:solidFill>
              </a:rPr>
              <a:t>집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56244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연구실 </a:t>
            </a:r>
            <a:r>
              <a:rPr lang="en-US" altLang="ko-KR" dirty="0">
                <a:solidFill>
                  <a:schemeClr val="bg1"/>
                </a:solidFill>
              </a:rPr>
              <a:t>= </a:t>
            </a:r>
            <a:r>
              <a:rPr lang="ko-KR" altLang="en-US" dirty="0">
                <a:solidFill>
                  <a:schemeClr val="bg1"/>
                </a:solidFill>
              </a:rPr>
              <a:t>집</a:t>
            </a:r>
            <a:r>
              <a:rPr lang="en-US" altLang="ko-KR" dirty="0" smtClean="0">
                <a:solidFill>
                  <a:schemeClr val="bg1"/>
                </a:solidFill>
              </a:rPr>
              <a:t>?(2)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43607" y="1772816"/>
            <a:ext cx="6840761" cy="1800200"/>
            <a:chOff x="1043607" y="1772816"/>
            <a:chExt cx="6840761" cy="1800200"/>
          </a:xfrm>
        </p:grpSpPr>
        <p:sp>
          <p:nvSpPr>
            <p:cNvPr id="4" name="타원 3"/>
            <p:cNvSpPr/>
            <p:nvPr/>
          </p:nvSpPr>
          <p:spPr>
            <a:xfrm>
              <a:off x="3779349" y="1772816"/>
              <a:ext cx="1224136" cy="10801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6660232" y="2312876"/>
              <a:ext cx="1224136" cy="10801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043607" y="1916832"/>
              <a:ext cx="1877009" cy="16561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8" y="1340768"/>
            <a:ext cx="8277684" cy="476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다룰 내용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인공신경망 해킹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인공신경망 보안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악성코드 분류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교수님의 연구 강요</a:t>
            </a:r>
            <a:r>
              <a:rPr lang="en-US" altLang="ko-KR" dirty="0" smtClean="0">
                <a:solidFill>
                  <a:schemeClr val="bg1"/>
                </a:solidFill>
              </a:rPr>
              <a:t>(?)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외국인 석사과정과 우동사리</a:t>
            </a:r>
            <a:r>
              <a:rPr lang="en-US" altLang="ko-KR" dirty="0" smtClean="0">
                <a:solidFill>
                  <a:schemeClr val="bg1"/>
                </a:solidFill>
              </a:rPr>
              <a:t>(?)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눈물겨운 연구실 인간극장</a:t>
            </a:r>
            <a:r>
              <a:rPr lang="en-US" altLang="ko-KR" dirty="0" smtClean="0">
                <a:solidFill>
                  <a:schemeClr val="bg1"/>
                </a:solidFill>
              </a:rPr>
              <a:t>(?)</a:t>
            </a:r>
          </a:p>
        </p:txBody>
      </p:sp>
    </p:spTree>
    <p:extLst>
      <p:ext uri="{BB962C8B-B14F-4D97-AF65-F5344CB8AC3E}">
        <p14:creationId xmlns:p14="http://schemas.microsoft.com/office/powerpoint/2010/main" val="16165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정작 집은</a:t>
            </a:r>
            <a:r>
              <a:rPr lang="en-US" altLang="ko-KR" dirty="0" smtClean="0">
                <a:solidFill>
                  <a:schemeClr val="bg1"/>
                </a:solidFill>
              </a:rPr>
              <a:t>(?)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10" y="1772816"/>
            <a:ext cx="8296275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069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직사각형 320"/>
          <p:cNvSpPr/>
          <p:nvPr/>
        </p:nvSpPr>
        <p:spPr>
          <a:xfrm>
            <a:off x="611560" y="3004855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직사각형 321"/>
          <p:cNvSpPr/>
          <p:nvPr/>
        </p:nvSpPr>
        <p:spPr>
          <a:xfrm>
            <a:off x="899592" y="3004855"/>
            <a:ext cx="288032" cy="288032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직사각형 322"/>
          <p:cNvSpPr/>
          <p:nvPr/>
        </p:nvSpPr>
        <p:spPr>
          <a:xfrm>
            <a:off x="1187624" y="3004855"/>
            <a:ext cx="288032" cy="288032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직사각형 323"/>
          <p:cNvSpPr/>
          <p:nvPr/>
        </p:nvSpPr>
        <p:spPr>
          <a:xfrm>
            <a:off x="1475656" y="3004855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직사각형 324"/>
          <p:cNvSpPr/>
          <p:nvPr/>
        </p:nvSpPr>
        <p:spPr>
          <a:xfrm>
            <a:off x="1763688" y="3004855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직사각형 325"/>
          <p:cNvSpPr/>
          <p:nvPr/>
        </p:nvSpPr>
        <p:spPr>
          <a:xfrm>
            <a:off x="2051720" y="3004855"/>
            <a:ext cx="288032" cy="288032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직사각형 326"/>
          <p:cNvSpPr/>
          <p:nvPr/>
        </p:nvSpPr>
        <p:spPr>
          <a:xfrm>
            <a:off x="2340670" y="3004855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직사각형 327"/>
          <p:cNvSpPr/>
          <p:nvPr/>
        </p:nvSpPr>
        <p:spPr>
          <a:xfrm>
            <a:off x="2628702" y="3004855"/>
            <a:ext cx="288032" cy="288032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직사각형 328"/>
          <p:cNvSpPr/>
          <p:nvPr/>
        </p:nvSpPr>
        <p:spPr>
          <a:xfrm>
            <a:off x="2916734" y="3004855"/>
            <a:ext cx="288032" cy="288032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직사각형 329"/>
          <p:cNvSpPr/>
          <p:nvPr/>
        </p:nvSpPr>
        <p:spPr>
          <a:xfrm>
            <a:off x="3203848" y="3004855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1" name="직사각형 330"/>
          <p:cNvSpPr/>
          <p:nvPr/>
        </p:nvSpPr>
        <p:spPr>
          <a:xfrm>
            <a:off x="611560" y="3300021"/>
            <a:ext cx="288032" cy="288032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2" name="직사각형 331"/>
          <p:cNvSpPr/>
          <p:nvPr/>
        </p:nvSpPr>
        <p:spPr>
          <a:xfrm>
            <a:off x="899592" y="3300021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직사각형 332"/>
          <p:cNvSpPr/>
          <p:nvPr/>
        </p:nvSpPr>
        <p:spPr>
          <a:xfrm>
            <a:off x="1187624" y="3300021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직사각형 333"/>
          <p:cNvSpPr/>
          <p:nvPr/>
        </p:nvSpPr>
        <p:spPr>
          <a:xfrm>
            <a:off x="1475656" y="3300021"/>
            <a:ext cx="288032" cy="288032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5" name="직사각형 334"/>
          <p:cNvSpPr/>
          <p:nvPr/>
        </p:nvSpPr>
        <p:spPr>
          <a:xfrm>
            <a:off x="1763688" y="3300021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6" name="직사각형 335"/>
          <p:cNvSpPr/>
          <p:nvPr/>
        </p:nvSpPr>
        <p:spPr>
          <a:xfrm>
            <a:off x="2051720" y="3300021"/>
            <a:ext cx="288032" cy="288032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7" name="직사각형 336"/>
          <p:cNvSpPr/>
          <p:nvPr/>
        </p:nvSpPr>
        <p:spPr>
          <a:xfrm>
            <a:off x="2340670" y="3300021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8" name="직사각형 337"/>
          <p:cNvSpPr/>
          <p:nvPr/>
        </p:nvSpPr>
        <p:spPr>
          <a:xfrm>
            <a:off x="2628702" y="3300021"/>
            <a:ext cx="288032" cy="288032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9" name="직사각형 338"/>
          <p:cNvSpPr/>
          <p:nvPr/>
        </p:nvSpPr>
        <p:spPr>
          <a:xfrm>
            <a:off x="2916734" y="3300021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0" name="직사각형 339"/>
          <p:cNvSpPr/>
          <p:nvPr/>
        </p:nvSpPr>
        <p:spPr>
          <a:xfrm>
            <a:off x="3203848" y="3300021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TextBox 291"/>
          <p:cNvSpPr txBox="1"/>
          <p:nvPr/>
        </p:nvSpPr>
        <p:spPr>
          <a:xfrm>
            <a:off x="1218593" y="3779748"/>
            <a:ext cx="13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png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611560" y="2420888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899592" y="2420888"/>
            <a:ext cx="288032" cy="288032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1187624" y="2420888"/>
            <a:ext cx="288032" cy="288032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1475656" y="2420888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1763688" y="2420888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/>
          <p:cNvSpPr/>
          <p:nvPr/>
        </p:nvSpPr>
        <p:spPr>
          <a:xfrm>
            <a:off x="2051720" y="2420888"/>
            <a:ext cx="288032" cy="288032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/>
        </p:nvSpPr>
        <p:spPr>
          <a:xfrm>
            <a:off x="2340670" y="2420888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2628702" y="2420888"/>
            <a:ext cx="288032" cy="288032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/>
          <p:cNvSpPr/>
          <p:nvPr/>
        </p:nvSpPr>
        <p:spPr>
          <a:xfrm>
            <a:off x="2916734" y="2420888"/>
            <a:ext cx="288032" cy="288032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직사각형 143"/>
          <p:cNvSpPr/>
          <p:nvPr/>
        </p:nvSpPr>
        <p:spPr>
          <a:xfrm>
            <a:off x="3203848" y="2420888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/>
          <p:cNvSpPr/>
          <p:nvPr/>
        </p:nvSpPr>
        <p:spPr>
          <a:xfrm>
            <a:off x="611560" y="2716054"/>
            <a:ext cx="288032" cy="288032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/>
          <p:cNvSpPr/>
          <p:nvPr/>
        </p:nvSpPr>
        <p:spPr>
          <a:xfrm>
            <a:off x="899592" y="2716054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/>
          <p:cNvSpPr/>
          <p:nvPr/>
        </p:nvSpPr>
        <p:spPr>
          <a:xfrm>
            <a:off x="1187624" y="2716054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/>
          <p:cNvSpPr/>
          <p:nvPr/>
        </p:nvSpPr>
        <p:spPr>
          <a:xfrm>
            <a:off x="1475656" y="2716054"/>
            <a:ext cx="288032" cy="288032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직사각형 168"/>
          <p:cNvSpPr/>
          <p:nvPr/>
        </p:nvSpPr>
        <p:spPr>
          <a:xfrm>
            <a:off x="1763688" y="2716054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/>
          <p:cNvSpPr/>
          <p:nvPr/>
        </p:nvSpPr>
        <p:spPr>
          <a:xfrm>
            <a:off x="2051720" y="2716054"/>
            <a:ext cx="288032" cy="288032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/>
          <p:cNvSpPr/>
          <p:nvPr/>
        </p:nvSpPr>
        <p:spPr>
          <a:xfrm>
            <a:off x="2340670" y="2716054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/>
          <p:cNvSpPr/>
          <p:nvPr/>
        </p:nvSpPr>
        <p:spPr>
          <a:xfrm>
            <a:off x="2628702" y="2716054"/>
            <a:ext cx="288032" cy="288032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2916734" y="2716054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3203848" y="2716054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365233" y="404664"/>
            <a:ext cx="1352572" cy="1728192"/>
            <a:chOff x="6876256" y="404664"/>
            <a:chExt cx="1521643" cy="1944216"/>
          </a:xfrm>
        </p:grpSpPr>
        <p:sp>
          <p:nvSpPr>
            <p:cNvPr id="5" name="한쪽 모서리는 잘리고 다른 쪽 모서리는 둥근 사각형 4"/>
            <p:cNvSpPr/>
            <p:nvPr/>
          </p:nvSpPr>
          <p:spPr>
            <a:xfrm>
              <a:off x="6876256" y="404664"/>
              <a:ext cx="1512168" cy="1944216"/>
            </a:xfrm>
            <a:prstGeom prst="snipRoundRect">
              <a:avLst>
                <a:gd name="adj1" fmla="val 0"/>
                <a:gd name="adj2" fmla="val 3178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/>
            <p:cNvSpPr/>
            <p:nvPr/>
          </p:nvSpPr>
          <p:spPr>
            <a:xfrm>
              <a:off x="7893843" y="404664"/>
              <a:ext cx="504056" cy="504056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아래쪽 화살표 7"/>
          <p:cNvSpPr/>
          <p:nvPr/>
        </p:nvSpPr>
        <p:spPr>
          <a:xfrm>
            <a:off x="6356811" y="2276872"/>
            <a:ext cx="1352572" cy="576064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35896" y="303760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1010 0110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75956" y="3078252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611560" y="1268760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899592" y="1268760"/>
            <a:ext cx="288032" cy="288032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1187624" y="1268760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1475656" y="1268760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1763688" y="1268760"/>
            <a:ext cx="288032" cy="288032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2051720" y="1268760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2340670" y="1268760"/>
            <a:ext cx="288032" cy="288032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2628702" y="1268760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2916734" y="1268760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3203848" y="1268760"/>
            <a:ext cx="288032" cy="288032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611560" y="1556792"/>
            <a:ext cx="288032" cy="288032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899592" y="1556792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1187624" y="1556792"/>
            <a:ext cx="288032" cy="288032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1475656" y="1556792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/>
          <p:cNvSpPr/>
          <p:nvPr/>
        </p:nvSpPr>
        <p:spPr>
          <a:xfrm>
            <a:off x="1763688" y="1556792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2051720" y="1556792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2340670" y="1556792"/>
            <a:ext cx="288032" cy="288032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2628702" y="1556792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2916734" y="1556792"/>
            <a:ext cx="288032" cy="288032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3203848" y="1556792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611560" y="1844824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899592" y="1844824"/>
            <a:ext cx="288032" cy="288032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1187624" y="1844824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/>
          <p:cNvSpPr/>
          <p:nvPr/>
        </p:nvSpPr>
        <p:spPr>
          <a:xfrm>
            <a:off x="1475656" y="1844824"/>
            <a:ext cx="288032" cy="288032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1763688" y="1844824"/>
            <a:ext cx="288032" cy="288032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/>
          <p:cNvSpPr/>
          <p:nvPr/>
        </p:nvSpPr>
        <p:spPr>
          <a:xfrm>
            <a:off x="2051720" y="1844824"/>
            <a:ext cx="288032" cy="288032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2340670" y="1844824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2628702" y="1844824"/>
            <a:ext cx="288032" cy="288032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/>
          <p:cNvSpPr/>
          <p:nvPr/>
        </p:nvSpPr>
        <p:spPr>
          <a:xfrm>
            <a:off x="2916734" y="1844824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/>
          <p:cNvSpPr/>
          <p:nvPr/>
        </p:nvSpPr>
        <p:spPr>
          <a:xfrm>
            <a:off x="3203848" y="1844824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/>
          <p:cNvSpPr/>
          <p:nvPr/>
        </p:nvSpPr>
        <p:spPr>
          <a:xfrm>
            <a:off x="611560" y="2132856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/>
          <p:cNvSpPr/>
          <p:nvPr/>
        </p:nvSpPr>
        <p:spPr>
          <a:xfrm>
            <a:off x="899592" y="2132856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/>
          <p:cNvSpPr/>
          <p:nvPr/>
        </p:nvSpPr>
        <p:spPr>
          <a:xfrm>
            <a:off x="1187624" y="2132856"/>
            <a:ext cx="288032" cy="288032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1475656" y="2132856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1763688" y="2132856"/>
            <a:ext cx="288032" cy="288032"/>
          </a:xfrm>
          <a:prstGeom prst="rect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/>
          <p:cNvSpPr/>
          <p:nvPr/>
        </p:nvSpPr>
        <p:spPr>
          <a:xfrm>
            <a:off x="2051720" y="2132856"/>
            <a:ext cx="288032" cy="288032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/>
          <p:cNvSpPr/>
          <p:nvPr/>
        </p:nvSpPr>
        <p:spPr>
          <a:xfrm>
            <a:off x="2340670" y="2132856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/>
          <p:cNvSpPr/>
          <p:nvPr/>
        </p:nvSpPr>
        <p:spPr>
          <a:xfrm>
            <a:off x="2628702" y="2132856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2916734" y="2132856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3203848" y="2132856"/>
            <a:ext cx="288032" cy="288032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/>
          <p:cNvSpPr txBox="1"/>
          <p:nvPr/>
        </p:nvSpPr>
        <p:spPr>
          <a:xfrm>
            <a:off x="5004048" y="303760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1100 1010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0" name="직사각형 229"/>
          <p:cNvSpPr/>
          <p:nvPr/>
        </p:nvSpPr>
        <p:spPr>
          <a:xfrm>
            <a:off x="5544108" y="3078252"/>
            <a:ext cx="288032" cy="288032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TextBox 230"/>
          <p:cNvSpPr txBox="1"/>
          <p:nvPr/>
        </p:nvSpPr>
        <p:spPr>
          <a:xfrm>
            <a:off x="6372200" y="303760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1000 0011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6912260" y="3078252"/>
            <a:ext cx="288032" cy="288032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TextBox 232"/>
          <p:cNvSpPr txBox="1"/>
          <p:nvPr/>
        </p:nvSpPr>
        <p:spPr>
          <a:xfrm>
            <a:off x="7709383" y="303760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1010 0110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4" name="직사각형 233"/>
          <p:cNvSpPr/>
          <p:nvPr/>
        </p:nvSpPr>
        <p:spPr>
          <a:xfrm>
            <a:off x="8249443" y="3078252"/>
            <a:ext cx="288032" cy="288032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TextBox 234"/>
          <p:cNvSpPr txBox="1"/>
          <p:nvPr/>
        </p:nvSpPr>
        <p:spPr>
          <a:xfrm>
            <a:off x="3635896" y="340693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1010 0110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6" name="직사각형 235"/>
          <p:cNvSpPr/>
          <p:nvPr/>
        </p:nvSpPr>
        <p:spPr>
          <a:xfrm>
            <a:off x="4175956" y="3447584"/>
            <a:ext cx="288032" cy="288032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TextBox 236"/>
          <p:cNvSpPr txBox="1"/>
          <p:nvPr/>
        </p:nvSpPr>
        <p:spPr>
          <a:xfrm>
            <a:off x="5004048" y="340693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1010 0110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8" name="직사각형 237"/>
          <p:cNvSpPr/>
          <p:nvPr/>
        </p:nvSpPr>
        <p:spPr>
          <a:xfrm>
            <a:off x="5544108" y="3447584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TextBox 238"/>
          <p:cNvSpPr txBox="1"/>
          <p:nvPr/>
        </p:nvSpPr>
        <p:spPr>
          <a:xfrm>
            <a:off x="6372200" y="340693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1010 0110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0" name="직사각형 239"/>
          <p:cNvSpPr/>
          <p:nvPr/>
        </p:nvSpPr>
        <p:spPr>
          <a:xfrm>
            <a:off x="6912260" y="3447584"/>
            <a:ext cx="288032" cy="288032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TextBox 240"/>
          <p:cNvSpPr txBox="1"/>
          <p:nvPr/>
        </p:nvSpPr>
        <p:spPr>
          <a:xfrm>
            <a:off x="7709383" y="340693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1100 1010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8249443" y="3447584"/>
            <a:ext cx="288032" cy="288032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TextBox 242"/>
          <p:cNvSpPr txBox="1"/>
          <p:nvPr/>
        </p:nvSpPr>
        <p:spPr>
          <a:xfrm>
            <a:off x="3635896" y="376434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1100 1010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4" name="직사각형 243"/>
          <p:cNvSpPr/>
          <p:nvPr/>
        </p:nvSpPr>
        <p:spPr>
          <a:xfrm>
            <a:off x="4175956" y="3804991"/>
            <a:ext cx="288032" cy="288032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TextBox 244"/>
          <p:cNvSpPr txBox="1"/>
          <p:nvPr/>
        </p:nvSpPr>
        <p:spPr>
          <a:xfrm>
            <a:off x="5004048" y="376434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1010 0110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6" name="직사각형 245"/>
          <p:cNvSpPr/>
          <p:nvPr/>
        </p:nvSpPr>
        <p:spPr>
          <a:xfrm>
            <a:off x="5544108" y="3804991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TextBox 246"/>
          <p:cNvSpPr txBox="1"/>
          <p:nvPr/>
        </p:nvSpPr>
        <p:spPr>
          <a:xfrm>
            <a:off x="6372200" y="376434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1010 0110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6912260" y="3804991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TextBox 248"/>
          <p:cNvSpPr txBox="1"/>
          <p:nvPr/>
        </p:nvSpPr>
        <p:spPr>
          <a:xfrm>
            <a:off x="7709383" y="376434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1010 0110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8249443" y="3804991"/>
            <a:ext cx="288032" cy="288032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TextBox 250"/>
          <p:cNvSpPr txBox="1"/>
          <p:nvPr/>
        </p:nvSpPr>
        <p:spPr>
          <a:xfrm>
            <a:off x="3635896" y="413438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1010 0110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2" name="직사각형 251"/>
          <p:cNvSpPr/>
          <p:nvPr/>
        </p:nvSpPr>
        <p:spPr>
          <a:xfrm>
            <a:off x="4175956" y="4175031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TextBox 252"/>
          <p:cNvSpPr txBox="1"/>
          <p:nvPr/>
        </p:nvSpPr>
        <p:spPr>
          <a:xfrm>
            <a:off x="5004048" y="413438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1000 0011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4" name="직사각형 253"/>
          <p:cNvSpPr/>
          <p:nvPr/>
        </p:nvSpPr>
        <p:spPr>
          <a:xfrm>
            <a:off x="5544108" y="4175031"/>
            <a:ext cx="288032" cy="288032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TextBox 254"/>
          <p:cNvSpPr txBox="1"/>
          <p:nvPr/>
        </p:nvSpPr>
        <p:spPr>
          <a:xfrm>
            <a:off x="6372200" y="413438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1100 1010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6" name="직사각형 255"/>
          <p:cNvSpPr/>
          <p:nvPr/>
        </p:nvSpPr>
        <p:spPr>
          <a:xfrm>
            <a:off x="6912260" y="4175031"/>
            <a:ext cx="288032" cy="288032"/>
          </a:xfrm>
          <a:prstGeom prst="rect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TextBox 256"/>
          <p:cNvSpPr txBox="1"/>
          <p:nvPr/>
        </p:nvSpPr>
        <p:spPr>
          <a:xfrm>
            <a:off x="7709383" y="413438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1010 0110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8249443" y="4175031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TextBox 258"/>
          <p:cNvSpPr txBox="1"/>
          <p:nvPr/>
        </p:nvSpPr>
        <p:spPr>
          <a:xfrm>
            <a:off x="3635896" y="450371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1000 0011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4175956" y="4544363"/>
            <a:ext cx="288032" cy="288032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TextBox 260"/>
          <p:cNvSpPr txBox="1"/>
          <p:nvPr/>
        </p:nvSpPr>
        <p:spPr>
          <a:xfrm>
            <a:off x="5004048" y="450371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1010 0110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2" name="직사각형 261"/>
          <p:cNvSpPr/>
          <p:nvPr/>
        </p:nvSpPr>
        <p:spPr>
          <a:xfrm>
            <a:off x="5544108" y="4544363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TextBox 262"/>
          <p:cNvSpPr txBox="1"/>
          <p:nvPr/>
        </p:nvSpPr>
        <p:spPr>
          <a:xfrm>
            <a:off x="6372200" y="450371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1010 0110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6912260" y="4544363"/>
            <a:ext cx="288032" cy="288032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TextBox 264"/>
          <p:cNvSpPr txBox="1"/>
          <p:nvPr/>
        </p:nvSpPr>
        <p:spPr>
          <a:xfrm>
            <a:off x="7709383" y="450371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1010 0110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6" name="직사각형 265"/>
          <p:cNvSpPr/>
          <p:nvPr/>
        </p:nvSpPr>
        <p:spPr>
          <a:xfrm>
            <a:off x="8249443" y="4544363"/>
            <a:ext cx="288032" cy="288032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TextBox 266"/>
          <p:cNvSpPr txBox="1"/>
          <p:nvPr/>
        </p:nvSpPr>
        <p:spPr>
          <a:xfrm>
            <a:off x="3635896" y="4873045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1110 0110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4175956" y="4913695"/>
            <a:ext cx="288032" cy="288032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TextBox 268"/>
          <p:cNvSpPr txBox="1"/>
          <p:nvPr/>
        </p:nvSpPr>
        <p:spPr>
          <a:xfrm>
            <a:off x="5004048" y="4873045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1110 0110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5544108" y="4913695"/>
            <a:ext cx="288032" cy="288032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TextBox 270"/>
          <p:cNvSpPr txBox="1"/>
          <p:nvPr/>
        </p:nvSpPr>
        <p:spPr>
          <a:xfrm>
            <a:off x="6372200" y="4873045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1000 0011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2" name="직사각형 271"/>
          <p:cNvSpPr/>
          <p:nvPr/>
        </p:nvSpPr>
        <p:spPr>
          <a:xfrm>
            <a:off x="6912260" y="4913695"/>
            <a:ext cx="288032" cy="28803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TextBox 272"/>
          <p:cNvSpPr txBox="1"/>
          <p:nvPr/>
        </p:nvSpPr>
        <p:spPr>
          <a:xfrm>
            <a:off x="7709383" y="4873045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1110 0110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8249443" y="4913695"/>
            <a:ext cx="288032" cy="288032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TextBox 274"/>
          <p:cNvSpPr txBox="1"/>
          <p:nvPr/>
        </p:nvSpPr>
        <p:spPr>
          <a:xfrm>
            <a:off x="3635896" y="524237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1000 0011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6" name="직사각형 275"/>
          <p:cNvSpPr/>
          <p:nvPr/>
        </p:nvSpPr>
        <p:spPr>
          <a:xfrm>
            <a:off x="4175956" y="5283027"/>
            <a:ext cx="288032" cy="28803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TextBox 276"/>
          <p:cNvSpPr txBox="1"/>
          <p:nvPr/>
        </p:nvSpPr>
        <p:spPr>
          <a:xfrm>
            <a:off x="5004048" y="524237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1000 0011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8" name="직사각형 277"/>
          <p:cNvSpPr/>
          <p:nvPr/>
        </p:nvSpPr>
        <p:spPr>
          <a:xfrm>
            <a:off x="5544108" y="5283027"/>
            <a:ext cx="288032" cy="28803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TextBox 278"/>
          <p:cNvSpPr txBox="1"/>
          <p:nvPr/>
        </p:nvSpPr>
        <p:spPr>
          <a:xfrm>
            <a:off x="6372200" y="524237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1110 0110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0" name="직사각형 279"/>
          <p:cNvSpPr/>
          <p:nvPr/>
        </p:nvSpPr>
        <p:spPr>
          <a:xfrm>
            <a:off x="6912260" y="5283027"/>
            <a:ext cx="288032" cy="288032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TextBox 280"/>
          <p:cNvSpPr txBox="1"/>
          <p:nvPr/>
        </p:nvSpPr>
        <p:spPr>
          <a:xfrm>
            <a:off x="7709383" y="524237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1010 0110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8249443" y="5283027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TextBox 282"/>
          <p:cNvSpPr txBox="1"/>
          <p:nvPr/>
        </p:nvSpPr>
        <p:spPr>
          <a:xfrm>
            <a:off x="3635896" y="562141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1110 0110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4" name="직사각형 283"/>
          <p:cNvSpPr/>
          <p:nvPr/>
        </p:nvSpPr>
        <p:spPr>
          <a:xfrm>
            <a:off x="4175956" y="5662067"/>
            <a:ext cx="288032" cy="288032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TextBox 284"/>
          <p:cNvSpPr txBox="1"/>
          <p:nvPr/>
        </p:nvSpPr>
        <p:spPr>
          <a:xfrm>
            <a:off x="5004048" y="562141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1010 0110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6" name="직사각형 285"/>
          <p:cNvSpPr/>
          <p:nvPr/>
        </p:nvSpPr>
        <p:spPr>
          <a:xfrm>
            <a:off x="5544108" y="5662067"/>
            <a:ext cx="28803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TextBox 286"/>
          <p:cNvSpPr txBox="1"/>
          <p:nvPr/>
        </p:nvSpPr>
        <p:spPr>
          <a:xfrm>
            <a:off x="6372200" y="562141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1000 0011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8" name="직사각형 287"/>
          <p:cNvSpPr/>
          <p:nvPr/>
        </p:nvSpPr>
        <p:spPr>
          <a:xfrm>
            <a:off x="6912260" y="5662067"/>
            <a:ext cx="288032" cy="28803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TextBox 288"/>
          <p:cNvSpPr txBox="1"/>
          <p:nvPr/>
        </p:nvSpPr>
        <p:spPr>
          <a:xfrm>
            <a:off x="7709383" y="5621417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1010 0110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0" name="직사각형 289"/>
          <p:cNvSpPr/>
          <p:nvPr/>
        </p:nvSpPr>
        <p:spPr>
          <a:xfrm>
            <a:off x="8249443" y="5662067"/>
            <a:ext cx="288032" cy="288032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TextBox 196"/>
          <p:cNvSpPr txBox="1"/>
          <p:nvPr/>
        </p:nvSpPr>
        <p:spPr>
          <a:xfrm>
            <a:off x="6372200" y="1052736"/>
            <a:ext cx="13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.</a:t>
            </a:r>
            <a:r>
              <a:rPr lang="ko-KR" altLang="en-US" dirty="0"/>
              <a:t> </a:t>
            </a:r>
            <a:r>
              <a:rPr lang="en-US" altLang="ko-KR" dirty="0" smtClean="0"/>
              <a:t>bytes</a:t>
            </a:r>
            <a:endParaRPr lang="ko-KR" altLang="en-US" dirty="0"/>
          </a:p>
        </p:txBody>
      </p:sp>
      <p:pic>
        <p:nvPicPr>
          <p:cNvPr id="198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539552" y="592751"/>
            <a:ext cx="3564257" cy="326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4" name="아래쪽 화살표 293"/>
          <p:cNvSpPr/>
          <p:nvPr/>
        </p:nvSpPr>
        <p:spPr>
          <a:xfrm rot="5400000">
            <a:off x="4153394" y="1119231"/>
            <a:ext cx="1944322" cy="828092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자유형 198"/>
          <p:cNvSpPr/>
          <p:nvPr/>
        </p:nvSpPr>
        <p:spPr>
          <a:xfrm>
            <a:off x="624114" y="184625"/>
            <a:ext cx="2888343" cy="508071"/>
          </a:xfrm>
          <a:custGeom>
            <a:avLst/>
            <a:gdLst>
              <a:gd name="connsiteX0" fmla="*/ 0 w 2888343"/>
              <a:gd name="connsiteY0" fmla="*/ 479043 h 508071"/>
              <a:gd name="connsiteX1" fmla="*/ 1436915 w 2888343"/>
              <a:gd name="connsiteY1" fmla="*/ 71 h 508071"/>
              <a:gd name="connsiteX2" fmla="*/ 2888343 w 2888343"/>
              <a:gd name="connsiteY2" fmla="*/ 508071 h 50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8343" h="508071">
                <a:moveTo>
                  <a:pt x="0" y="479043"/>
                </a:moveTo>
                <a:cubicBezTo>
                  <a:pt x="477762" y="237138"/>
                  <a:pt x="955525" y="-4767"/>
                  <a:pt x="1436915" y="71"/>
                </a:cubicBezTo>
                <a:cubicBezTo>
                  <a:pt x="1918306" y="4909"/>
                  <a:pt x="2873829" y="420985"/>
                  <a:pt x="2888343" y="5080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자유형 295"/>
          <p:cNvSpPr/>
          <p:nvPr/>
        </p:nvSpPr>
        <p:spPr>
          <a:xfrm rot="16200000">
            <a:off x="-1063119" y="2081858"/>
            <a:ext cx="2888343" cy="254036"/>
          </a:xfrm>
          <a:custGeom>
            <a:avLst/>
            <a:gdLst>
              <a:gd name="connsiteX0" fmla="*/ 0 w 2888343"/>
              <a:gd name="connsiteY0" fmla="*/ 479043 h 508071"/>
              <a:gd name="connsiteX1" fmla="*/ 1436915 w 2888343"/>
              <a:gd name="connsiteY1" fmla="*/ 71 h 508071"/>
              <a:gd name="connsiteX2" fmla="*/ 2888343 w 2888343"/>
              <a:gd name="connsiteY2" fmla="*/ 508071 h 50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8343" h="508071">
                <a:moveTo>
                  <a:pt x="0" y="479043"/>
                </a:moveTo>
                <a:cubicBezTo>
                  <a:pt x="477762" y="237138"/>
                  <a:pt x="955525" y="-4767"/>
                  <a:pt x="1436915" y="71"/>
                </a:cubicBezTo>
                <a:cubicBezTo>
                  <a:pt x="1918306" y="4909"/>
                  <a:pt x="2873829" y="420985"/>
                  <a:pt x="2888343" y="5080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/>
              <p:cNvSpPr txBox="1"/>
              <p:nvPr/>
            </p:nvSpPr>
            <p:spPr>
              <a:xfrm>
                <a:off x="1763688" y="-60873"/>
                <a:ext cx="665567" cy="502766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ko-KR" altLang="en-US" sz="240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ko-KR" sz="24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</m:rad>
                    </m:oMath>
                  </m:oMathPara>
                </a14:m>
                <a:endParaRPr lang="ko-KR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01" name="TextBox 2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-60873"/>
                <a:ext cx="665567" cy="50276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/>
              <p:cNvSpPr txBox="1"/>
              <p:nvPr/>
            </p:nvSpPr>
            <p:spPr>
              <a:xfrm>
                <a:off x="0" y="1706111"/>
                <a:ext cx="540052" cy="502766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ko-KR" altLang="en-US" sz="240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altLang="ko-KR" sz="2400" b="0" i="1" smtClean="0">
                              <a:solidFill>
                                <a:srgbClr val="FFFF00"/>
                              </a:solidFill>
                              <a:latin typeface="Cambria Math"/>
                            </a:rPr>
                            <m:t>𝐿</m:t>
                          </m:r>
                        </m:e>
                      </m:rad>
                    </m:oMath>
                  </m:oMathPara>
                </a14:m>
                <a:endParaRPr lang="ko-KR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99" name="TextBox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06111"/>
                <a:ext cx="540052" cy="50276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-0.38976 -0.34769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97" y="-1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07407E-6 L -0.50799 -0.34769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99" y="-1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07407E-6 L -0.62604 -0.34769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02" y="-1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-0.7408 -0.34769 " pathEditMode="relative" rAng="0" ptsTypes="AA">
                                      <p:cBhvr>
                                        <p:cTn id="45" dur="2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49" y="-1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00"/>
                            </p:stCondLst>
                            <p:childTnLst>
                              <p:par>
                                <p:cTn id="54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26372 -0.40162 " pathEditMode="relative" rAng="0" ptsTypes="AA">
                                      <p:cBhvr>
                                        <p:cTn id="55" dur="2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4" y="-2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800"/>
                            </p:stCondLst>
                            <p:childTnLst>
                              <p:par>
                                <p:cTn id="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11111E-6 L -0.38195 -0.40162 " pathEditMode="relative" rAng="0" ptsTypes="AA">
                                      <p:cBhvr>
                                        <p:cTn id="65" dur="2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97" y="-2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00"/>
                            </p:stCondLst>
                            <p:childTnLst>
                              <p:par>
                                <p:cTn id="6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400"/>
                            </p:stCondLst>
                            <p:childTnLst>
                              <p:par>
                                <p:cTn id="74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-0.5 -0.40162 " pathEditMode="relative" rAng="0" ptsTypes="AA">
                                      <p:cBhvr>
                                        <p:cTn id="75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-2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600"/>
                            </p:stCondLst>
                            <p:childTnLst>
                              <p:par>
                                <p:cTn id="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800"/>
                            </p:stCondLst>
                            <p:childTnLst>
                              <p:par>
                                <p:cTn id="84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0046 L -0.61475 -0.40116 " pathEditMode="relative" rAng="0" ptsTypes="AA">
                                      <p:cBhvr>
                                        <p:cTn id="85" dur="2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47" y="-200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200"/>
                            </p:stCondLst>
                            <p:childTnLst>
                              <p:par>
                                <p:cTn id="94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13785 -0.4537 " pathEditMode="relative" rAng="0" ptsTypes="AA">
                                      <p:cBhvr>
                                        <p:cTn id="95" dur="2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92" y="-2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600"/>
                            </p:stCondLst>
                            <p:childTnLst>
                              <p:par>
                                <p:cTn id="104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44444E-6 L -0.2559 -0.4537 " pathEditMode="relative" rAng="0" ptsTypes="AA">
                                      <p:cBhvr>
                                        <p:cTn id="105" dur="2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95" y="-2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800"/>
                            </p:stCondLst>
                            <p:childTnLst>
                              <p:par>
                                <p:cTn id="10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14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44444E-6 L -0.68906 -0.41157 " pathEditMode="relative" rAng="0" ptsTypes="AA">
                                      <p:cBhvr>
                                        <p:cTn id="115" dur="2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462" y="-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0"/>
                            </p:stCondLst>
                            <p:childTnLst>
                              <p:par>
                                <p:cTn id="1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400"/>
                            </p:stCondLst>
                            <p:childTnLst>
                              <p:par>
                                <p:cTn id="124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-0.80382 -0.41157 " pathEditMode="relative" rAng="0" ptsTypes="AA">
                                      <p:cBhvr>
                                        <p:cTn id="125" dur="2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91" y="-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600"/>
                            </p:stCondLst>
                            <p:childTnLst>
                              <p:par>
                                <p:cTn id="12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800"/>
                            </p:stCondLst>
                            <p:childTnLst>
                              <p:par>
                                <p:cTn id="134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-0.32674 -0.46551 " pathEditMode="relative" rAng="0" ptsTypes="AA">
                                      <p:cBhvr>
                                        <p:cTn id="135" dur="2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37" y="-2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0"/>
                            </p:stCondLst>
                            <p:childTnLst>
                              <p:par>
                                <p:cTn id="1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200"/>
                            </p:stCondLst>
                            <p:childTnLst>
                              <p:par>
                                <p:cTn id="144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-0.44497 -0.46551 " pathEditMode="relative" rAng="0" ptsTypes="AA">
                                      <p:cBhvr>
                                        <p:cTn id="145" dur="2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57" y="-2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400"/>
                            </p:stCondLst>
                            <p:childTnLst>
                              <p:par>
                                <p:cTn id="1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2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600"/>
                            </p:stCondLst>
                            <p:childTnLst>
                              <p:par>
                                <p:cTn id="154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7037E-7 L -0.56302 -0.46551 " pathEditMode="relative" rAng="0" ptsTypes="AA">
                                      <p:cBhvr>
                                        <p:cTn id="155" dur="2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60" y="-2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800"/>
                            </p:stCondLst>
                            <p:childTnLst>
                              <p:par>
                                <p:cTn id="1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6000"/>
                            </p:stCondLst>
                            <p:childTnLst>
                              <p:par>
                                <p:cTn id="164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7037E-7 L -0.67778 -0.46551 " pathEditMode="relative" rAng="0" ptsTypes="AA">
                                      <p:cBhvr>
                                        <p:cTn id="165" dur="2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89" y="-2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6200"/>
                            </p:stCondLst>
                            <p:childTnLst>
                              <p:par>
                                <p:cTn id="16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2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6400"/>
                            </p:stCondLst>
                            <p:childTnLst>
                              <p:par>
                                <p:cTn id="174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-0.2007 -0.51944 " pathEditMode="relative" rAng="0" ptsTypes="AA">
                                      <p:cBhvr>
                                        <p:cTn id="175" dur="2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5" y="-2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600"/>
                            </p:stCondLst>
                            <p:childTnLst>
                              <p:par>
                                <p:cTn id="1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2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6800"/>
                            </p:stCondLst>
                            <p:childTnLst>
                              <p:par>
                                <p:cTn id="184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56647E-6 L -0.31892 -0.51884 " pathEditMode="relative" rAng="0" ptsTypes="AA">
                                      <p:cBhvr>
                                        <p:cTn id="185" dur="2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5" y="-259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7000"/>
                            </p:stCondLst>
                            <p:childTnLst>
                              <p:par>
                                <p:cTn id="18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2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2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7200"/>
                            </p:stCondLst>
                            <p:childTnLst>
                              <p:par>
                                <p:cTn id="194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56647E-6 L -0.43715 -0.51884 " pathEditMode="relative" rAng="0" ptsTypes="AA">
                                      <p:cBhvr>
                                        <p:cTn id="195" dur="2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58" y="-259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400"/>
                            </p:stCondLst>
                            <p:childTnLst>
                              <p:par>
                                <p:cTn id="1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2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2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7600"/>
                            </p:stCondLst>
                            <p:childTnLst>
                              <p:par>
                                <p:cTn id="204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56647E-6 L -0.55173 -0.51884 " pathEditMode="relative" rAng="0" ptsTypes="AA">
                                      <p:cBhvr>
                                        <p:cTn id="205" dur="2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87" y="-259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7800"/>
                            </p:stCondLst>
                            <p:childTnLst>
                              <p:par>
                                <p:cTn id="207" presetID="10" presetClass="exit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1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8000"/>
                            </p:stCondLst>
                            <p:childTnLst>
                              <p:par>
                                <p:cTn id="2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1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0"/>
                            </p:stCondLst>
                            <p:childTnLst>
                              <p:par>
                                <p:cTn id="221" presetID="10" presetClass="exit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1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8300"/>
                            </p:stCondLst>
                            <p:childTnLst>
                              <p:par>
                                <p:cTn id="2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1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8400"/>
                            </p:stCondLst>
                            <p:childTnLst>
                              <p:par>
                                <p:cTn id="235" presetID="10" presetClass="exit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1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8600"/>
                            </p:stCondLst>
                            <p:childTnLst>
                              <p:par>
                                <p:cTn id="24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1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8700"/>
                            </p:stCondLst>
                            <p:childTnLst>
                              <p:par>
                                <p:cTn id="249" presetID="10" presetClass="exit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1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8900"/>
                            </p:stCondLst>
                            <p:childTnLst>
                              <p:par>
                                <p:cTn id="2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1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9000"/>
                            </p:stCondLst>
                            <p:childTnLst>
                              <p:par>
                                <p:cTn id="263" presetID="10" presetClass="exit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1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9200"/>
                            </p:stCondLst>
                            <p:childTnLst>
                              <p:par>
                                <p:cTn id="2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1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9300"/>
                            </p:stCondLst>
                            <p:childTnLst>
                              <p:par>
                                <p:cTn id="277" presetID="10" presetClass="exit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1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9500"/>
                            </p:stCondLst>
                            <p:childTnLst>
                              <p:par>
                                <p:cTn id="28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1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9600"/>
                            </p:stCondLst>
                            <p:childTnLst>
                              <p:par>
                                <p:cTn id="291" presetID="10" presetClass="exit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1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1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9800"/>
                            </p:stCondLst>
                            <p:childTnLst>
                              <p:par>
                                <p:cTn id="29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1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9900"/>
                            </p:stCondLst>
                            <p:childTnLst>
                              <p:par>
                                <p:cTn id="305" presetID="10" presetClass="exit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1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1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10100"/>
                            </p:stCondLst>
                            <p:childTnLst>
                              <p:par>
                                <p:cTn id="3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1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10200"/>
                            </p:stCondLst>
                            <p:childTnLst>
                              <p:par>
                                <p:cTn id="319" presetID="10" presetClass="exit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1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1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10400"/>
                            </p:stCondLst>
                            <p:childTnLst>
                              <p:par>
                                <p:cTn id="3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1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3" presetID="10" presetClass="exit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1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1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10700"/>
                            </p:stCondLst>
                            <p:childTnLst>
                              <p:par>
                                <p:cTn id="3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1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10800"/>
                            </p:stCondLst>
                            <p:childTnLst>
                              <p:par>
                                <p:cTn id="347" presetID="10" presetClass="exit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1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1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11000"/>
                            </p:stCondLst>
                            <p:childTnLst>
                              <p:par>
                                <p:cTn id="3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1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1100"/>
                            </p:stCondLst>
                            <p:childTnLst>
                              <p:par>
                                <p:cTn id="361" presetID="10" presetClass="exit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1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1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1300"/>
                            </p:stCondLst>
                            <p:childTnLst>
                              <p:par>
                                <p:cTn id="3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1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11400"/>
                            </p:stCondLst>
                            <p:childTnLst>
                              <p:par>
                                <p:cTn id="3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11450"/>
                            </p:stCondLst>
                            <p:childTnLst>
                              <p:par>
                                <p:cTn id="3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11500"/>
                            </p:stCondLst>
                            <p:childTnLst>
                              <p:par>
                                <p:cTn id="3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11550"/>
                            </p:stCondLst>
                            <p:childTnLst>
                              <p:par>
                                <p:cTn id="3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11600"/>
                            </p:stCondLst>
                            <p:childTnLst>
                              <p:par>
                                <p:cTn id="3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11650"/>
                            </p:stCondLst>
                            <p:childTnLst>
                              <p:par>
                                <p:cTn id="3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11700"/>
                            </p:stCondLst>
                            <p:childTnLst>
                              <p:par>
                                <p:cTn id="3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11750"/>
                            </p:stCondLst>
                            <p:childTnLst>
                              <p:par>
                                <p:cTn id="4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11800"/>
                            </p:stCondLst>
                            <p:childTnLst>
                              <p:par>
                                <p:cTn id="4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11850"/>
                            </p:stCondLst>
                            <p:childTnLst>
                              <p:par>
                                <p:cTn id="4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11900"/>
                            </p:stCondLst>
                            <p:childTnLst>
                              <p:par>
                                <p:cTn id="4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11950"/>
                            </p:stCondLst>
                            <p:childTnLst>
                              <p:par>
                                <p:cTn id="4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12050"/>
                            </p:stCondLst>
                            <p:childTnLst>
                              <p:par>
                                <p:cTn id="4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12100"/>
                            </p:stCondLst>
                            <p:childTnLst>
                              <p:par>
                                <p:cTn id="4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12150"/>
                            </p:stCondLst>
                            <p:childTnLst>
                              <p:par>
                                <p:cTn id="4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12200"/>
                            </p:stCondLst>
                            <p:childTnLst>
                              <p:par>
                                <p:cTn id="4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2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12220"/>
                            </p:stCondLst>
                            <p:childTnLst>
                              <p:par>
                                <p:cTn id="4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2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>
                            <p:stCondLst>
                              <p:cond delay="12240"/>
                            </p:stCondLst>
                            <p:childTnLst>
                              <p:par>
                                <p:cTn id="4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2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>
                            <p:stCondLst>
                              <p:cond delay="12260"/>
                            </p:stCondLst>
                            <p:childTnLst>
                              <p:par>
                                <p:cTn id="4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2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4" fill="hold">
                            <p:stCondLst>
                              <p:cond delay="12280"/>
                            </p:stCondLst>
                            <p:childTnLst>
                              <p:par>
                                <p:cTn id="4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2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12300"/>
                            </p:stCondLst>
                            <p:childTnLst>
                              <p:par>
                                <p:cTn id="4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2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2" fill="hold">
                            <p:stCondLst>
                              <p:cond delay="12320"/>
                            </p:stCondLst>
                            <p:childTnLst>
                              <p:par>
                                <p:cTn id="4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2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6" fill="hold">
                            <p:stCondLst>
                              <p:cond delay="12340"/>
                            </p:stCondLst>
                            <p:childTnLst>
                              <p:par>
                                <p:cTn id="4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2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12360"/>
                            </p:stCondLst>
                            <p:childTnLst>
                              <p:par>
                                <p:cTn id="4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2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4" fill="hold">
                            <p:stCondLst>
                              <p:cond delay="12380"/>
                            </p:stCondLst>
                            <p:childTnLst>
                              <p:par>
                                <p:cTn id="4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2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fill="hold">
                            <p:stCondLst>
                              <p:cond delay="12400"/>
                            </p:stCondLst>
                            <p:childTnLst>
                              <p:par>
                                <p:cTn id="4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2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2" fill="hold">
                            <p:stCondLst>
                              <p:cond delay="12420"/>
                            </p:stCondLst>
                            <p:childTnLst>
                              <p:par>
                                <p:cTn id="4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5" dur="2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6" fill="hold">
                            <p:stCondLst>
                              <p:cond delay="12440"/>
                            </p:stCondLst>
                            <p:childTnLst>
                              <p:par>
                                <p:cTn id="4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2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12460"/>
                            </p:stCondLst>
                            <p:childTnLst>
                              <p:par>
                                <p:cTn id="4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2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12480"/>
                            </p:stCondLst>
                            <p:childTnLst>
                              <p:par>
                                <p:cTn id="4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7" dur="2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8" fill="hold">
                            <p:stCondLst>
                              <p:cond delay="12500"/>
                            </p:stCondLst>
                            <p:childTnLst>
                              <p:par>
                                <p:cTn id="4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2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2" fill="hold">
                            <p:stCondLst>
                              <p:cond delay="12520"/>
                            </p:stCondLst>
                            <p:childTnLst>
                              <p:par>
                                <p:cTn id="5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2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12540"/>
                            </p:stCondLst>
                            <p:childTnLst>
                              <p:par>
                                <p:cTn id="5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2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12560"/>
                            </p:stCondLst>
                            <p:childTnLst>
                              <p:par>
                                <p:cTn id="5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2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4" fill="hold">
                            <p:stCondLst>
                              <p:cond delay="12580"/>
                            </p:stCondLst>
                            <p:childTnLst>
                              <p:par>
                                <p:cTn id="5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2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8" fill="hold">
                            <p:stCondLst>
                              <p:cond delay="12600"/>
                            </p:stCondLst>
                            <p:childTnLst>
                              <p:par>
                                <p:cTn id="5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1" dur="2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2" fill="hold">
                            <p:stCondLst>
                              <p:cond delay="12620"/>
                            </p:stCondLst>
                            <p:childTnLst>
                              <p:par>
                                <p:cTn id="5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2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6" fill="hold">
                            <p:stCondLst>
                              <p:cond delay="12640"/>
                            </p:stCondLst>
                            <p:childTnLst>
                              <p:par>
                                <p:cTn id="5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2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12660"/>
                            </p:stCondLst>
                            <p:childTnLst>
                              <p:par>
                                <p:cTn id="5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3" dur="2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12680"/>
                            </p:stCondLst>
                            <p:childTnLst>
                              <p:par>
                                <p:cTn id="5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2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8" fill="hold">
                            <p:stCondLst>
                              <p:cond delay="12700"/>
                            </p:stCondLst>
                            <p:childTnLst>
                              <p:par>
                                <p:cTn id="5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2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2" fill="hold">
                            <p:stCondLst>
                              <p:cond delay="12720"/>
                            </p:stCondLst>
                            <p:childTnLst>
                              <p:par>
                                <p:cTn id="5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5" dur="2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12740"/>
                            </p:stCondLst>
                            <p:childTnLst>
                              <p:par>
                                <p:cTn id="5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2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0" fill="hold">
                            <p:stCondLst>
                              <p:cond delay="12760"/>
                            </p:stCondLst>
                            <p:childTnLst>
                              <p:par>
                                <p:cTn id="5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2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12780"/>
                            </p:stCondLst>
                            <p:childTnLst>
                              <p:par>
                                <p:cTn id="5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7" dur="2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12800"/>
                            </p:stCondLst>
                            <p:childTnLst>
                              <p:par>
                                <p:cTn id="5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2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2" fill="hold">
                            <p:stCondLst>
                              <p:cond delay="12820"/>
                            </p:stCondLst>
                            <p:childTnLst>
                              <p:par>
                                <p:cTn id="5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2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6" fill="hold">
                            <p:stCondLst>
                              <p:cond delay="12840"/>
                            </p:stCondLst>
                            <p:childTnLst>
                              <p:par>
                                <p:cTn id="5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9" dur="2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0" fill="hold">
                            <p:stCondLst>
                              <p:cond delay="12860"/>
                            </p:stCondLst>
                            <p:childTnLst>
                              <p:par>
                                <p:cTn id="5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2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12880"/>
                            </p:stCondLst>
                            <p:childTnLst>
                              <p:par>
                                <p:cTn id="5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7" dur="2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8" fill="hold">
                            <p:stCondLst>
                              <p:cond delay="12900"/>
                            </p:stCondLst>
                            <p:childTnLst>
                              <p:par>
                                <p:cTn id="5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1" dur="2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2" fill="hold">
                            <p:stCondLst>
                              <p:cond delay="12920"/>
                            </p:stCondLst>
                            <p:childTnLst>
                              <p:par>
                                <p:cTn id="5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2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hold">
                            <p:stCondLst>
                              <p:cond delay="12940"/>
                            </p:stCondLst>
                            <p:childTnLst>
                              <p:par>
                                <p:cTn id="5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2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0" fill="hold">
                            <p:stCondLst>
                              <p:cond delay="12960"/>
                            </p:stCondLst>
                            <p:childTnLst>
                              <p:par>
                                <p:cTn id="5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3" dur="2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4" fill="hold">
                            <p:stCondLst>
                              <p:cond delay="12980"/>
                            </p:stCondLst>
                            <p:childTnLst>
                              <p:par>
                                <p:cTn id="5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2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8" fill="hold">
                            <p:stCondLst>
                              <p:cond delay="13000"/>
                            </p:stCondLst>
                            <p:childTnLst>
                              <p:par>
                                <p:cTn id="5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1" dur="2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2" fill="hold">
                            <p:stCondLst>
                              <p:cond delay="13020"/>
                            </p:stCondLst>
                            <p:childTnLst>
                              <p:par>
                                <p:cTn id="6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5" dur="2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6" fill="hold">
                            <p:stCondLst>
                              <p:cond delay="13040"/>
                            </p:stCondLst>
                            <p:childTnLst>
                              <p:par>
                                <p:cTn id="6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2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0" fill="hold">
                            <p:stCondLst>
                              <p:cond delay="13060"/>
                            </p:stCondLst>
                            <p:childTnLst>
                              <p:par>
                                <p:cTn id="6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3" dur="2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4" fill="hold">
                            <p:stCondLst>
                              <p:cond delay="13080"/>
                            </p:stCondLst>
                            <p:childTnLst>
                              <p:par>
                                <p:cTn id="6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7" dur="2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8" fill="hold">
                            <p:stCondLst>
                              <p:cond delay="13100"/>
                            </p:stCondLst>
                            <p:childTnLst>
                              <p:par>
                                <p:cTn id="6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2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2" fill="hold">
                            <p:stCondLst>
                              <p:cond delay="13120"/>
                            </p:stCondLst>
                            <p:childTnLst>
                              <p:par>
                                <p:cTn id="6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5" dur="2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6" fill="hold">
                            <p:stCondLst>
                              <p:cond delay="13140"/>
                            </p:stCondLst>
                            <p:childTnLst>
                              <p:par>
                                <p:cTn id="6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2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0" fill="hold">
                            <p:stCondLst>
                              <p:cond delay="13160"/>
                            </p:stCondLst>
                            <p:childTnLst>
                              <p:par>
                                <p:cTn id="6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3" dur="2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4" fill="hold">
                            <p:stCondLst>
                              <p:cond delay="13180"/>
                            </p:stCondLst>
                            <p:childTnLst>
                              <p:par>
                                <p:cTn id="6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7" dur="2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8" fill="hold">
                            <p:stCondLst>
                              <p:cond delay="13200"/>
                            </p:stCondLst>
                            <p:childTnLst>
                              <p:par>
                                <p:cTn id="6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1" dur="2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2" fill="hold">
                            <p:stCondLst>
                              <p:cond delay="13220"/>
                            </p:stCondLst>
                            <p:childTnLst>
                              <p:par>
                                <p:cTn id="6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5" dur="2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6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5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6" fill="hold">
                      <p:stCondLst>
                        <p:cond delay="indefinite"/>
                      </p:stCondLst>
                      <p:childTnLst>
                        <p:par>
                          <p:cTn id="667" fill="hold">
                            <p:stCondLst>
                              <p:cond delay="0"/>
                            </p:stCondLst>
                            <p:childTnLst>
                              <p:par>
                                <p:cTn id="6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6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1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3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9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2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5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8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1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0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3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6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9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2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8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1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 animBg="1"/>
      <p:bldP spid="321" grpId="1" animBg="1"/>
      <p:bldP spid="322" grpId="0" animBg="1"/>
      <p:bldP spid="322" grpId="1" animBg="1"/>
      <p:bldP spid="323" grpId="0" animBg="1"/>
      <p:bldP spid="323" grpId="1" animBg="1"/>
      <p:bldP spid="324" grpId="0" animBg="1"/>
      <p:bldP spid="324" grpId="1" animBg="1"/>
      <p:bldP spid="325" grpId="0" animBg="1"/>
      <p:bldP spid="325" grpId="1" animBg="1"/>
      <p:bldP spid="326" grpId="0" animBg="1"/>
      <p:bldP spid="326" grpId="1" animBg="1"/>
      <p:bldP spid="327" grpId="0" animBg="1"/>
      <p:bldP spid="327" grpId="1" animBg="1"/>
      <p:bldP spid="328" grpId="0" animBg="1"/>
      <p:bldP spid="328" grpId="1" animBg="1"/>
      <p:bldP spid="329" grpId="0" animBg="1"/>
      <p:bldP spid="329" grpId="1" animBg="1"/>
      <p:bldP spid="330" grpId="0" animBg="1"/>
      <p:bldP spid="330" grpId="1" animBg="1"/>
      <p:bldP spid="331" grpId="0" animBg="1"/>
      <p:bldP spid="331" grpId="1" animBg="1"/>
      <p:bldP spid="332" grpId="0" animBg="1"/>
      <p:bldP spid="332" grpId="1" animBg="1"/>
      <p:bldP spid="333" grpId="0" animBg="1"/>
      <p:bldP spid="333" grpId="1" animBg="1"/>
      <p:bldP spid="334" grpId="0" animBg="1"/>
      <p:bldP spid="334" grpId="1" animBg="1"/>
      <p:bldP spid="335" grpId="0" animBg="1"/>
      <p:bldP spid="335" grpId="1" animBg="1"/>
      <p:bldP spid="336" grpId="0" animBg="1"/>
      <p:bldP spid="336" grpId="1" animBg="1"/>
      <p:bldP spid="337" grpId="0" animBg="1"/>
      <p:bldP spid="337" grpId="1" animBg="1"/>
      <p:bldP spid="338" grpId="0" animBg="1"/>
      <p:bldP spid="338" grpId="1" animBg="1"/>
      <p:bldP spid="339" grpId="0" animBg="1"/>
      <p:bldP spid="339" grpId="1" animBg="1"/>
      <p:bldP spid="340" grpId="0" animBg="1"/>
      <p:bldP spid="340" grpId="1" animBg="1"/>
      <p:bldP spid="292" grpId="0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4" grpId="0" animBg="1"/>
      <p:bldP spid="174" grpId="1" animBg="1"/>
      <p:bldP spid="8" grpId="0" animBg="1"/>
      <p:bldP spid="9" grpId="0"/>
      <p:bldP spid="10" grpId="0" animBg="1"/>
      <p:bldP spid="10" grpId="1" animBg="1"/>
      <p:bldP spid="10" grpId="2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229" grpId="0"/>
      <p:bldP spid="230" grpId="0" animBg="1"/>
      <p:bldP spid="230" grpId="1" animBg="1"/>
      <p:bldP spid="230" grpId="2" animBg="1"/>
      <p:bldP spid="231" grpId="0"/>
      <p:bldP spid="232" grpId="0" animBg="1"/>
      <p:bldP spid="232" grpId="1" animBg="1"/>
      <p:bldP spid="232" grpId="2" animBg="1"/>
      <p:bldP spid="233" grpId="0"/>
      <p:bldP spid="234" grpId="0" animBg="1"/>
      <p:bldP spid="234" grpId="1" animBg="1"/>
      <p:bldP spid="234" grpId="2" animBg="1"/>
      <p:bldP spid="235" grpId="0"/>
      <p:bldP spid="236" grpId="0" animBg="1"/>
      <p:bldP spid="236" grpId="1" animBg="1"/>
      <p:bldP spid="236" grpId="2" animBg="1"/>
      <p:bldP spid="237" grpId="0"/>
      <p:bldP spid="238" grpId="0" animBg="1"/>
      <p:bldP spid="238" grpId="1" animBg="1"/>
      <p:bldP spid="238" grpId="2" animBg="1"/>
      <p:bldP spid="239" grpId="0"/>
      <p:bldP spid="240" grpId="0" animBg="1"/>
      <p:bldP spid="240" grpId="1" animBg="1"/>
      <p:bldP spid="240" grpId="2" animBg="1"/>
      <p:bldP spid="241" grpId="0"/>
      <p:bldP spid="242" grpId="0" animBg="1"/>
      <p:bldP spid="242" grpId="1" animBg="1"/>
      <p:bldP spid="242" grpId="2" animBg="1"/>
      <p:bldP spid="243" grpId="0"/>
      <p:bldP spid="244" grpId="0" animBg="1"/>
      <p:bldP spid="244" grpId="1" animBg="1"/>
      <p:bldP spid="244" grpId="2" animBg="1"/>
      <p:bldP spid="245" grpId="0"/>
      <p:bldP spid="246" grpId="0" animBg="1"/>
      <p:bldP spid="246" grpId="1" animBg="1"/>
      <p:bldP spid="246" grpId="2" animBg="1"/>
      <p:bldP spid="247" grpId="0"/>
      <p:bldP spid="248" grpId="0" animBg="1"/>
      <p:bldP spid="248" grpId="1" animBg="1"/>
      <p:bldP spid="248" grpId="2" animBg="1"/>
      <p:bldP spid="249" grpId="0"/>
      <p:bldP spid="250" grpId="0" animBg="1"/>
      <p:bldP spid="250" grpId="1" animBg="1"/>
      <p:bldP spid="250" grpId="2" animBg="1"/>
      <p:bldP spid="251" grpId="0"/>
      <p:bldP spid="252" grpId="0" animBg="1"/>
      <p:bldP spid="252" grpId="1" animBg="1"/>
      <p:bldP spid="252" grpId="2" animBg="1"/>
      <p:bldP spid="253" grpId="0"/>
      <p:bldP spid="254" grpId="0" animBg="1"/>
      <p:bldP spid="254" grpId="1" animBg="1"/>
      <p:bldP spid="254" grpId="2" animBg="1"/>
      <p:bldP spid="255" grpId="0"/>
      <p:bldP spid="256" grpId="0" animBg="1"/>
      <p:bldP spid="256" grpId="1" animBg="1"/>
      <p:bldP spid="256" grpId="2" animBg="1"/>
      <p:bldP spid="257" grpId="0"/>
      <p:bldP spid="258" grpId="0" animBg="1"/>
      <p:bldP spid="258" grpId="1" animBg="1"/>
      <p:bldP spid="258" grpId="2" animBg="1"/>
      <p:bldP spid="259" grpId="0"/>
      <p:bldP spid="260" grpId="0" animBg="1"/>
      <p:bldP spid="260" grpId="1" animBg="1"/>
      <p:bldP spid="260" grpId="2" animBg="1"/>
      <p:bldP spid="261" grpId="0"/>
      <p:bldP spid="262" grpId="0" animBg="1"/>
      <p:bldP spid="262" grpId="1" animBg="1"/>
      <p:bldP spid="262" grpId="2" animBg="1"/>
      <p:bldP spid="263" grpId="0"/>
      <p:bldP spid="264" grpId="0" animBg="1"/>
      <p:bldP spid="264" grpId="1" animBg="1"/>
      <p:bldP spid="264" grpId="2" animBg="1"/>
      <p:bldP spid="265" grpId="0"/>
      <p:bldP spid="266" grpId="0" animBg="1"/>
      <p:bldP spid="266" grpId="1" animBg="1"/>
      <p:bldP spid="266" grpId="2" animBg="1"/>
      <p:bldP spid="267" grpId="0"/>
      <p:bldP spid="268" grpId="0" animBg="1"/>
      <p:bldP spid="268" grpId="1" animBg="1"/>
      <p:bldP spid="269" grpId="0"/>
      <p:bldP spid="270" grpId="0" animBg="1"/>
      <p:bldP spid="270" grpId="1" animBg="1"/>
      <p:bldP spid="271" grpId="0"/>
      <p:bldP spid="272" grpId="0" animBg="1"/>
      <p:bldP spid="272" grpId="1" animBg="1"/>
      <p:bldP spid="273" grpId="0"/>
      <p:bldP spid="274" grpId="0" animBg="1"/>
      <p:bldP spid="274" grpId="1" animBg="1"/>
      <p:bldP spid="275" grpId="0"/>
      <p:bldP spid="276" grpId="0" animBg="1"/>
      <p:bldP spid="276" grpId="1" animBg="1"/>
      <p:bldP spid="277" grpId="0"/>
      <p:bldP spid="278" grpId="0" animBg="1"/>
      <p:bldP spid="278" grpId="1" animBg="1"/>
      <p:bldP spid="279" grpId="0"/>
      <p:bldP spid="280" grpId="0" animBg="1"/>
      <p:bldP spid="280" grpId="1" animBg="1"/>
      <p:bldP spid="281" grpId="0"/>
      <p:bldP spid="282" grpId="0" animBg="1"/>
      <p:bldP spid="282" grpId="1" animBg="1"/>
      <p:bldP spid="283" grpId="0"/>
      <p:bldP spid="284" grpId="0" animBg="1"/>
      <p:bldP spid="284" grpId="1" animBg="1"/>
      <p:bldP spid="285" grpId="0"/>
      <p:bldP spid="286" grpId="0" animBg="1"/>
      <p:bldP spid="286" grpId="1" animBg="1"/>
      <p:bldP spid="287" grpId="0"/>
      <p:bldP spid="288" grpId="0" animBg="1"/>
      <p:bldP spid="288" grpId="1" animBg="1"/>
      <p:bldP spid="289" grpId="0"/>
      <p:bldP spid="290" grpId="0" animBg="1"/>
      <p:bldP spid="290" grpId="1" animBg="1"/>
      <p:bldP spid="294" grpId="0" animBg="1"/>
      <p:bldP spid="199" grpId="0" animBg="1"/>
      <p:bldP spid="199" grpId="1" animBg="1"/>
      <p:bldP spid="296" grpId="0" animBg="1"/>
      <p:bldP spid="296" grpId="1" animBg="1"/>
      <p:bldP spid="201" grpId="0" animBg="1"/>
      <p:bldP spid="201" grpId="1" animBg="1"/>
      <p:bldP spid="299" grpId="0" animBg="1"/>
      <p:bldP spid="29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7" y="824136"/>
            <a:ext cx="8887809" cy="5013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748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11" t="33097" r="7083" b="11545"/>
          <a:stretch/>
        </p:blipFill>
        <p:spPr>
          <a:xfrm>
            <a:off x="467543" y="836712"/>
            <a:ext cx="8118765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516632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</a:rPr>
              <a:t>이대로만 하면 악성코드 전처리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되는거죠</a:t>
            </a:r>
            <a:r>
              <a:rPr lang="en-US" altLang="ko-KR" sz="3200" dirty="0" smtClean="0">
                <a:solidFill>
                  <a:schemeClr val="bg1"/>
                </a:solidFill>
              </a:rPr>
              <a:t>?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file2.instiz.net/data/file/20141210/8/6/f/86f6dfb4cfd1abaf54c8236c5a5a586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557808"/>
            <a:ext cx="7399583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2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8229600" cy="821433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응 아니야 </a:t>
            </a:r>
            <a:r>
              <a:rPr lang="ko-KR" altLang="en-US" dirty="0" err="1" smtClean="0">
                <a:solidFill>
                  <a:schemeClr val="bg1"/>
                </a:solidFill>
              </a:rPr>
              <a:t>ㅋ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32675" r="19723" b="11544"/>
          <a:stretch/>
        </p:blipFill>
        <p:spPr>
          <a:xfrm>
            <a:off x="4427984" y="980728"/>
            <a:ext cx="4244032" cy="4554571"/>
          </a:xfrm>
          <a:prstGeom prst="rect">
            <a:avLst/>
          </a:prstGeom>
        </p:spPr>
      </p:pic>
      <p:pic>
        <p:nvPicPr>
          <p:cNvPr id="6" name="Picture 2" descr="C:\Users\HP\AppData\Local\Microsoft\Windows\Temporary Internet Files\Content.IE5\LF047LAY\icon-1243668_960_72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373891"/>
            <a:ext cx="2699792" cy="265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286792" y="980728"/>
            <a:ext cx="3898776" cy="2016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rgbClr val="FFFF00"/>
                </a:solidFill>
              </a:rPr>
              <a:t>????????????????????????????????????????????????????????????????????????????????????????????????????????????????????????????????????????????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987824" y="5733256"/>
            <a:ext cx="5925344" cy="821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계속되는 물음표 향연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67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그리고 불화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100" name="Picture 4" descr="http://i.maniadb.com/images/album/198/198969_1_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84784"/>
            <a:ext cx="4921149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18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그렇게 각자 갈 길을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img.ezmember.co.kr/cache/board/2013/01/17/4500d31a3f483a8ad186a5232e700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085" y="2315626"/>
            <a:ext cx="4158116" cy="273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14" y="2632224"/>
            <a:ext cx="22294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본인</a:t>
            </a:r>
            <a:r>
              <a:rPr lang="en-US" altLang="ko-KR" sz="2400" dirty="0" smtClean="0">
                <a:solidFill>
                  <a:schemeClr val="bg1"/>
                </a:solidFill>
              </a:rPr>
              <a:t>: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Malware 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Classification 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model 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attack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88224" y="2632224"/>
            <a:ext cx="4227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석사과</a:t>
            </a:r>
            <a:r>
              <a:rPr lang="ko-KR" altLang="en-US" sz="2400" dirty="0">
                <a:solidFill>
                  <a:schemeClr val="bg1"/>
                </a:solidFill>
              </a:rPr>
              <a:t>정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Malware 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Classification 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model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5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아 근데 물음표는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48" b="25549"/>
          <a:stretch/>
        </p:blipFill>
        <p:spPr bwMode="auto">
          <a:xfrm>
            <a:off x="1403648" y="1723888"/>
            <a:ext cx="603076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971600" y="5776912"/>
            <a:ext cx="6840760" cy="821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있든 말든 무시하면 되는 거였네</a:t>
            </a:r>
            <a:r>
              <a:rPr lang="en-US" altLang="ko-KR" dirty="0" smtClean="0">
                <a:solidFill>
                  <a:schemeClr val="bg1"/>
                </a:solidFill>
              </a:rPr>
              <a:t>;;;;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1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611559" y="1020890"/>
            <a:ext cx="3413705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35696" y="5085184"/>
                <a:ext cx="6374053" cy="524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0" dirty="0" smtClean="0">
                    <a:solidFill>
                      <a:srgbClr val="FFFF00"/>
                    </a:solidFill>
                  </a:rPr>
                  <a:t>F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rgbClr val="FFFF00"/>
                        </a:solidFill>
                        <a:latin typeface="Cambria Math"/>
                      </a:rPr>
                      <m:t>𝑙𝑖𝑡𝑒𝑟</m:t>
                    </m:r>
                  </m:oMath>
                </a14:m>
                <a:r>
                  <a:rPr lang="en-US" altLang="ko-KR" sz="2800" dirty="0" smtClean="0">
                    <a:solidFill>
                      <a:srgbClr val="FFFF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rgbClr val="FFFF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ko-KR" sz="280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rgbClr val="FFFF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280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8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sz="2800" b="0" i="1" smtClean="0">
                        <a:solidFill>
                          <a:srgbClr val="FFFF00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2800" b="0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⋯</m:t>
                    </m:r>
                    <m:sSub>
                      <m:sSubPr>
                        <m:ctrlPr>
                          <a:rPr lang="en-US" altLang="ko-KR" sz="2800" i="1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ko-KR" sz="2800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sz="28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sz="2800" dirty="0" smtClean="0">
                    <a:solidFill>
                      <a:srgbClr val="FFFF00"/>
                    </a:solidFill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2800" i="1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8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ko-KR" sz="28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sz="2800" b="0" i="1" smtClean="0">
                            <a:solidFill>
                              <a:srgbClr val="FFFF00"/>
                            </a:solidFill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solidFill>
                                  <a:srgbClr val="FFFF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nary>
                    <m:r>
                      <a:rPr lang="en-US" altLang="ko-KR" sz="2800" b="0" i="1" smtClean="0">
                        <a:solidFill>
                          <a:srgbClr val="FFFF00"/>
                        </a:solidFill>
                        <a:latin typeface="Cambria Math"/>
                      </a:rPr>
                      <m:t> +</m:t>
                    </m:r>
                    <m:r>
                      <a:rPr lang="en-US" altLang="ko-KR" sz="2800" b="0" i="1" smtClean="0">
                        <a:solidFill>
                          <a:srgbClr val="FFFF00"/>
                        </a:solidFill>
                        <a:latin typeface="Cambria Math"/>
                      </a:rPr>
                      <m:t>𝑏</m:t>
                    </m:r>
                  </m:oMath>
                </a14:m>
                <a:endParaRPr lang="ko-KR" altLang="en-US" sz="28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5085184"/>
                <a:ext cx="6374053" cy="524631"/>
              </a:xfrm>
              <a:prstGeom prst="rect">
                <a:avLst/>
              </a:prstGeom>
              <a:blipFill rotWithShape="1">
                <a:blip r:embed="rId3"/>
                <a:stretch>
                  <a:fillRect l="-1912" t="-12791" b="-302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타원 38"/>
          <p:cNvSpPr/>
          <p:nvPr/>
        </p:nvSpPr>
        <p:spPr>
          <a:xfrm>
            <a:off x="6444208" y="1952500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804248" y="1952500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7164288" y="1952500"/>
            <a:ext cx="216024" cy="216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4143989" y="1988840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530760" y="1988840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8248445" y="1988840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746748" y="3573016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4827219" y="3667681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921884" y="3762346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022722" y="3857011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1" t="6495" r="15947" b="72750"/>
          <a:stretch/>
        </p:blipFill>
        <p:spPr bwMode="auto">
          <a:xfrm>
            <a:off x="710145" y="1253905"/>
            <a:ext cx="798286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1" t="6495" r="15947" b="72750"/>
          <a:stretch/>
        </p:blipFill>
        <p:spPr bwMode="auto">
          <a:xfrm>
            <a:off x="710145" y="1268760"/>
            <a:ext cx="798286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1" t="6495" r="15947" b="72750"/>
          <a:stretch/>
        </p:blipFill>
        <p:spPr bwMode="auto">
          <a:xfrm>
            <a:off x="677370" y="1268760"/>
            <a:ext cx="798286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677370" y="1268760"/>
            <a:ext cx="798286" cy="806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3635896" y="1664804"/>
            <a:ext cx="1205517" cy="844002"/>
            <a:chOff x="3917269" y="1520836"/>
            <a:chExt cx="1369876" cy="987970"/>
          </a:xfrm>
        </p:grpSpPr>
        <p:grpSp>
          <p:nvGrpSpPr>
            <p:cNvPr id="11" name="그룹 10"/>
            <p:cNvGrpSpPr/>
            <p:nvPr/>
          </p:nvGrpSpPr>
          <p:grpSpPr>
            <a:xfrm>
              <a:off x="3917269" y="1520836"/>
              <a:ext cx="1369876" cy="987970"/>
              <a:chOff x="4860032" y="1196752"/>
              <a:chExt cx="1728192" cy="1246391"/>
            </a:xfrm>
          </p:grpSpPr>
          <p:sp>
            <p:nvSpPr>
              <p:cNvPr id="8" name="아래쪽 화살표 설명선 7"/>
              <p:cNvSpPr/>
              <p:nvPr/>
            </p:nvSpPr>
            <p:spPr>
              <a:xfrm>
                <a:off x="4860032" y="1507039"/>
                <a:ext cx="1728192" cy="936104"/>
              </a:xfrm>
              <a:prstGeom prst="downArrowCallout">
                <a:avLst>
                  <a:gd name="adj1" fmla="val 87212"/>
                  <a:gd name="adj2" fmla="val 68414"/>
                  <a:gd name="adj3" fmla="val 25000"/>
                  <a:gd name="adj4" fmla="val 6497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" name="사다리꼴 8"/>
              <p:cNvSpPr/>
              <p:nvPr/>
            </p:nvSpPr>
            <p:spPr>
              <a:xfrm rot="10800000">
                <a:off x="5067382" y="1196752"/>
                <a:ext cx="1313492" cy="562925"/>
              </a:xfrm>
              <a:prstGeom prst="trapezoid">
                <a:avLst>
                  <a:gd name="adj" fmla="val 4820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직사각형 9"/>
                <p:cNvSpPr/>
                <p:nvPr/>
              </p:nvSpPr>
              <p:spPr>
                <a:xfrm>
                  <a:off x="4236562" y="1830155"/>
                  <a:ext cx="73129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400" dirty="0" smtClean="0">
                      <a:solidFill>
                        <a:srgbClr val="FFFF00"/>
                      </a:solidFill>
                    </a:rPr>
                    <a:t>F</a:t>
                  </a:r>
                  <a14:m>
                    <m:oMath xmlns:m="http://schemas.openxmlformats.org/officeDocument/2006/math">
                      <m:r>
                        <a:rPr lang="en-US" altLang="ko-KR" sz="1400" i="1">
                          <a:solidFill>
                            <a:srgbClr val="FFFF00"/>
                          </a:solidFill>
                          <a:latin typeface="Cambria Math"/>
                        </a:rPr>
                        <m:t>𝑙𝑖𝑡𝑒𝑟</m:t>
                      </m:r>
                      <m:r>
                        <a:rPr lang="en-US" altLang="ko-KR" sz="14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1</m:t>
                      </m:r>
                    </m:oMath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0" name="직사각형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6562" y="1830155"/>
                  <a:ext cx="731290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2857" t="-2273" r="-6667" b="-363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그룹 23"/>
          <p:cNvGrpSpPr/>
          <p:nvPr/>
        </p:nvGrpSpPr>
        <p:grpSpPr>
          <a:xfrm>
            <a:off x="5022667" y="1664804"/>
            <a:ext cx="1205517" cy="844002"/>
            <a:chOff x="3917269" y="1520836"/>
            <a:chExt cx="1369876" cy="987970"/>
          </a:xfrm>
        </p:grpSpPr>
        <p:grpSp>
          <p:nvGrpSpPr>
            <p:cNvPr id="25" name="그룹 24"/>
            <p:cNvGrpSpPr/>
            <p:nvPr/>
          </p:nvGrpSpPr>
          <p:grpSpPr>
            <a:xfrm>
              <a:off x="3917269" y="1520836"/>
              <a:ext cx="1369876" cy="987970"/>
              <a:chOff x="4860032" y="1196752"/>
              <a:chExt cx="1728192" cy="1246391"/>
            </a:xfrm>
          </p:grpSpPr>
          <p:sp>
            <p:nvSpPr>
              <p:cNvPr id="27" name="아래쪽 화살표 설명선 26"/>
              <p:cNvSpPr/>
              <p:nvPr/>
            </p:nvSpPr>
            <p:spPr>
              <a:xfrm>
                <a:off x="4860032" y="1507039"/>
                <a:ext cx="1728192" cy="936104"/>
              </a:xfrm>
              <a:prstGeom prst="downArrowCallout">
                <a:avLst>
                  <a:gd name="adj1" fmla="val 87212"/>
                  <a:gd name="adj2" fmla="val 68414"/>
                  <a:gd name="adj3" fmla="val 25000"/>
                  <a:gd name="adj4" fmla="val 6497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8" name="사다리꼴 27"/>
              <p:cNvSpPr/>
              <p:nvPr/>
            </p:nvSpPr>
            <p:spPr>
              <a:xfrm rot="10800000">
                <a:off x="5067382" y="1196752"/>
                <a:ext cx="1313492" cy="562925"/>
              </a:xfrm>
              <a:prstGeom prst="trapezoid">
                <a:avLst>
                  <a:gd name="adj" fmla="val 4820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직사각형 25"/>
                <p:cNvSpPr/>
                <p:nvPr/>
              </p:nvSpPr>
              <p:spPr>
                <a:xfrm>
                  <a:off x="4236562" y="1830155"/>
                  <a:ext cx="73129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400" dirty="0" smtClean="0">
                      <a:solidFill>
                        <a:srgbClr val="FFFF00"/>
                      </a:solidFill>
                    </a:rPr>
                    <a:t>F</a:t>
                  </a:r>
                  <a14:m>
                    <m:oMath xmlns:m="http://schemas.openxmlformats.org/officeDocument/2006/math">
                      <m:r>
                        <a:rPr lang="en-US" altLang="ko-KR" sz="1400" i="1">
                          <a:solidFill>
                            <a:srgbClr val="FFFF00"/>
                          </a:solidFill>
                          <a:latin typeface="Cambria Math"/>
                        </a:rPr>
                        <m:t>𝑙𝑖𝑡𝑒𝑟</m:t>
                      </m:r>
                      <m:r>
                        <a:rPr lang="en-US" altLang="ko-KR" sz="14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2</m:t>
                      </m:r>
                    </m:oMath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6" name="직사각형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6562" y="1830155"/>
                  <a:ext cx="731290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1887" t="-2273" r="-6604" b="-363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그룹 33"/>
          <p:cNvGrpSpPr/>
          <p:nvPr/>
        </p:nvGrpSpPr>
        <p:grpSpPr>
          <a:xfrm>
            <a:off x="7740352" y="1664804"/>
            <a:ext cx="1205517" cy="844002"/>
            <a:chOff x="3917269" y="1520836"/>
            <a:chExt cx="1369876" cy="987970"/>
          </a:xfrm>
        </p:grpSpPr>
        <p:grpSp>
          <p:nvGrpSpPr>
            <p:cNvPr id="35" name="그룹 34"/>
            <p:cNvGrpSpPr/>
            <p:nvPr/>
          </p:nvGrpSpPr>
          <p:grpSpPr>
            <a:xfrm>
              <a:off x="3917269" y="1520836"/>
              <a:ext cx="1369876" cy="987970"/>
              <a:chOff x="4860032" y="1196752"/>
              <a:chExt cx="1728192" cy="1246391"/>
            </a:xfrm>
          </p:grpSpPr>
          <p:sp>
            <p:nvSpPr>
              <p:cNvPr id="37" name="아래쪽 화살표 설명선 36"/>
              <p:cNvSpPr/>
              <p:nvPr/>
            </p:nvSpPr>
            <p:spPr>
              <a:xfrm>
                <a:off x="4860032" y="1507039"/>
                <a:ext cx="1728192" cy="936104"/>
              </a:xfrm>
              <a:prstGeom prst="downArrowCallout">
                <a:avLst>
                  <a:gd name="adj1" fmla="val 87212"/>
                  <a:gd name="adj2" fmla="val 68414"/>
                  <a:gd name="adj3" fmla="val 25000"/>
                  <a:gd name="adj4" fmla="val 64977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8" name="사다리꼴 37"/>
              <p:cNvSpPr/>
              <p:nvPr/>
            </p:nvSpPr>
            <p:spPr>
              <a:xfrm rot="10800000">
                <a:off x="5067382" y="1196752"/>
                <a:ext cx="1313492" cy="562925"/>
              </a:xfrm>
              <a:prstGeom prst="trapezoid">
                <a:avLst>
                  <a:gd name="adj" fmla="val 4820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직사각형 35"/>
                <p:cNvSpPr/>
                <p:nvPr/>
              </p:nvSpPr>
              <p:spPr>
                <a:xfrm>
                  <a:off x="4236562" y="1830155"/>
                  <a:ext cx="872380" cy="3602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400" dirty="0" smtClean="0">
                      <a:solidFill>
                        <a:srgbClr val="FFFF00"/>
                      </a:solidFill>
                    </a:rPr>
                    <a:t>F</a:t>
                  </a:r>
                  <a14:m>
                    <m:oMath xmlns:m="http://schemas.openxmlformats.org/officeDocument/2006/math">
                      <m:r>
                        <a:rPr lang="en-US" altLang="ko-KR" sz="1400" i="1">
                          <a:solidFill>
                            <a:srgbClr val="FFFF00"/>
                          </a:solidFill>
                          <a:latin typeface="Cambria Math"/>
                        </a:rPr>
                        <m:t>𝑙𝑖𝑡𝑒𝑟</m:t>
                      </m:r>
                      <m:r>
                        <a:rPr lang="en-US" altLang="ko-KR" sz="1400" b="0" i="1" smtClean="0">
                          <a:solidFill>
                            <a:srgbClr val="FFFF00"/>
                          </a:solidFill>
                          <a:latin typeface="Cambria Math"/>
                        </a:rPr>
                        <m:t>𝑁</m:t>
                      </m:r>
                    </m:oMath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6" name="직사각형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6562" y="1830155"/>
                  <a:ext cx="872380" cy="36027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2381" t="-1961" b="-176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직사각형 73"/>
          <p:cNvSpPr/>
          <p:nvPr/>
        </p:nvSpPr>
        <p:spPr>
          <a:xfrm>
            <a:off x="1004484" y="1268760"/>
            <a:ext cx="798286" cy="806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259428" y="3573016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5339899" y="3667681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5434564" y="3762346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5535402" y="3857011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755660" y="3573016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836131" y="3667681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5930796" y="3762346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031634" y="3857011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338944" y="3573016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419415" y="3667681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6514080" y="3762346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6614918" y="3857011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6844684" y="3573016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6925155" y="3667681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7019820" y="3762346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7120658" y="3857011"/>
            <a:ext cx="189330" cy="18933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1436553" y="1268760"/>
            <a:ext cx="798286" cy="806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1830016" y="1268760"/>
            <a:ext cx="798286" cy="806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2229159" y="1268760"/>
            <a:ext cx="798286" cy="806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5013991" y="3020677"/>
            <a:ext cx="1672667" cy="1672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isometricOffAxis1Left"/>
            <a:lightRig rig="balanced" dir="t"/>
          </a:scene3d>
          <a:sp3d extrusionH="127000">
            <a:extrusionClr>
              <a:schemeClr val="bg1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67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7.40741E-7 L 0.22135 -0.1604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59" y="-80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7.40741E-7 L 0.22135 -0.1604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59" y="-803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7.40741E-7 L 0.22135 -0.1604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59" y="-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35 -0.16042 L 0.79618 0.070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33" y="1155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35 -0.1625 L 0.50486 0.0685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1155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82 -0.1625 L 0.35087 0.05787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110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2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2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-3.7037E-6 L -4.16667E-6 0.12269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3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61111E-6 0.00741 L 3.61111E-6 0.12269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6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61111E-6 -2.96296E-6 L 3.61111E-6 0.12593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61" grpId="0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다루지 않을 내용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짱짱</a:t>
            </a:r>
            <a:r>
              <a:rPr lang="ko-KR" altLang="en-US" dirty="0" smtClean="0">
                <a:solidFill>
                  <a:schemeClr val="bg1"/>
                </a:solidFill>
              </a:rPr>
              <a:t> 해커가 되려면 어떻게 해야 하나요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백신의 아버지 안철수 의원 근황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기억해 </a:t>
            </a:r>
            <a:r>
              <a:rPr lang="ko-KR" altLang="en-US" dirty="0" err="1" smtClean="0">
                <a:solidFill>
                  <a:schemeClr val="bg1"/>
                </a:solidFill>
              </a:rPr>
              <a:t>제네시스가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스카이넷이야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터미네이터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6</a:t>
            </a:r>
            <a:r>
              <a:rPr lang="ko-KR" altLang="en-US" dirty="0" smtClean="0">
                <a:solidFill>
                  <a:schemeClr val="bg1"/>
                </a:solidFill>
              </a:rPr>
              <a:t>판 </a:t>
            </a:r>
            <a:r>
              <a:rPr lang="ko-KR" altLang="en-US" dirty="0" err="1" smtClean="0">
                <a:solidFill>
                  <a:schemeClr val="bg1"/>
                </a:solidFill>
              </a:rPr>
              <a:t>스포일러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김주영 선수는 애국자인가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88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 3"/>
          <p:cNvSpPr/>
          <p:nvPr/>
        </p:nvSpPr>
        <p:spPr>
          <a:xfrm>
            <a:off x="673189" y="1700276"/>
            <a:ext cx="1845582" cy="449532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663672"/>
            <a:ext cx="5702583" cy="2621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-36512" y="264689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80147" y="264689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229199" y="264689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358139" y="264689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487000" y="253847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667019" y="233096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151731" y="2467809"/>
            <a:ext cx="2647850" cy="3267912"/>
            <a:chOff x="323528" y="1353459"/>
            <a:chExt cx="3207604" cy="3958747"/>
          </a:xfrm>
        </p:grpSpPr>
        <p:sp>
          <p:nvSpPr>
            <p:cNvPr id="12" name="사다리꼴 11"/>
            <p:cNvSpPr/>
            <p:nvPr/>
          </p:nvSpPr>
          <p:spPr>
            <a:xfrm rot="10800000">
              <a:off x="1154868" y="1353459"/>
              <a:ext cx="1728057" cy="1025952"/>
            </a:xfrm>
            <a:prstGeom prst="trapezoid">
              <a:avLst>
                <a:gd name="adj" fmla="val 4869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55222" y="1896094"/>
              <a:ext cx="2304256" cy="29031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Picture 11" descr="https://t1.daumcdn.net/thumb/R1280x0/?fname=http://t1.daumcdn.net/brunch/service/user/1c2I/image/wVaHDj13OkgS3arXaIqyNUKAJUY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896094"/>
              <a:ext cx="3207604" cy="213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사다리꼴 14"/>
            <p:cNvSpPr/>
            <p:nvPr/>
          </p:nvSpPr>
          <p:spPr>
            <a:xfrm>
              <a:off x="1243321" y="4286254"/>
              <a:ext cx="1728057" cy="1025952"/>
            </a:xfrm>
            <a:prstGeom prst="trapezoid">
              <a:avLst>
                <a:gd name="adj" fmla="val 4869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996533" y="233096"/>
            <a:ext cx="803048" cy="1137296"/>
            <a:chOff x="6876256" y="404664"/>
            <a:chExt cx="1521643" cy="1944216"/>
          </a:xfrm>
        </p:grpSpPr>
        <p:sp>
          <p:nvSpPr>
            <p:cNvPr id="17" name="한쪽 모서리는 잘리고 다른 쪽 모서리는 둥근 사각형 16"/>
            <p:cNvSpPr/>
            <p:nvPr/>
          </p:nvSpPr>
          <p:spPr>
            <a:xfrm>
              <a:off x="6876256" y="404664"/>
              <a:ext cx="1512168" cy="1944216"/>
            </a:xfrm>
            <a:prstGeom prst="snipRoundRect">
              <a:avLst>
                <a:gd name="adj1" fmla="val 0"/>
                <a:gd name="adj2" fmla="val 3178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각 삼각형 17"/>
            <p:cNvSpPr/>
            <p:nvPr/>
          </p:nvSpPr>
          <p:spPr>
            <a:xfrm>
              <a:off x="7893843" y="404664"/>
              <a:ext cx="504056" cy="504056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726965" y="588490"/>
            <a:ext cx="13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label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12270" y="4888806"/>
            <a:ext cx="188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모델  </a:t>
            </a:r>
            <a:r>
              <a:rPr lang="en-US" altLang="ko-KR" dirty="0" smtClean="0"/>
              <a:t>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071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96975" y="4081155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err="1" smtClean="0">
                <a:solidFill>
                  <a:srgbClr val="FFFF00"/>
                </a:solidFill>
              </a:rPr>
              <a:t>Ramnit</a:t>
            </a:r>
            <a:endParaRPr lang="en-US" altLang="ko-KR" dirty="0">
              <a:solidFill>
                <a:srgbClr val="FFFF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96974" y="4081155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err="1">
                <a:solidFill>
                  <a:srgbClr val="FFFF00"/>
                </a:solidFill>
              </a:rPr>
              <a:t>Ramnit</a:t>
            </a:r>
            <a:endParaRPr lang="en-US" altLang="ko-KR" dirty="0">
              <a:solidFill>
                <a:srgbClr val="FFFF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96973" y="4081346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err="1">
                <a:solidFill>
                  <a:srgbClr val="FFFF00"/>
                </a:solidFill>
              </a:rPr>
              <a:t>Ramnit</a:t>
            </a:r>
            <a:endParaRPr lang="en-US" altLang="ko-KR" dirty="0">
              <a:solidFill>
                <a:srgbClr val="FFFF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61906" y="4081155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err="1">
                <a:solidFill>
                  <a:srgbClr val="FFFF00"/>
                </a:solidFill>
              </a:rPr>
              <a:t>Ramnit</a:t>
            </a:r>
            <a:endParaRPr lang="en-US" altLang="ko-KR" dirty="0">
              <a:solidFill>
                <a:srgbClr val="FFFF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96975" y="4067780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err="1">
                <a:solidFill>
                  <a:srgbClr val="FFFF00"/>
                </a:solidFill>
              </a:rPr>
              <a:t>Ramnit</a:t>
            </a:r>
            <a:endParaRPr lang="en-US" altLang="ko-KR" dirty="0">
              <a:solidFill>
                <a:srgbClr val="FFFF00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1606182" y="148225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1722841" y="148225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1871893" y="148225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2000833" y="148225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2129694" y="137383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943819" y="1844824"/>
            <a:ext cx="2647850" cy="3267912"/>
            <a:chOff x="323528" y="1353459"/>
            <a:chExt cx="3207604" cy="3958747"/>
          </a:xfrm>
        </p:grpSpPr>
        <p:sp>
          <p:nvSpPr>
            <p:cNvPr id="15" name="사다리꼴 14"/>
            <p:cNvSpPr/>
            <p:nvPr/>
          </p:nvSpPr>
          <p:spPr>
            <a:xfrm rot="10800000">
              <a:off x="1154868" y="1353459"/>
              <a:ext cx="1728057" cy="1025952"/>
            </a:xfrm>
            <a:prstGeom prst="trapezoid">
              <a:avLst>
                <a:gd name="adj" fmla="val 4869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55222" y="1896094"/>
              <a:ext cx="2304256" cy="29031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Picture 11" descr="https://t1.daumcdn.net/thumb/R1280x0/?fname=http://t1.daumcdn.net/brunch/service/user/1c2I/image/wVaHDj13OkgS3arXaIqyNUKAJUY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896094"/>
              <a:ext cx="3207604" cy="213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사다리꼴 17"/>
            <p:cNvSpPr/>
            <p:nvPr/>
          </p:nvSpPr>
          <p:spPr>
            <a:xfrm>
              <a:off x="1243321" y="4286254"/>
              <a:ext cx="1728057" cy="1025952"/>
            </a:xfrm>
            <a:prstGeom prst="trapezoid">
              <a:avLst>
                <a:gd name="adj" fmla="val 4869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519053" y="544034"/>
            <a:ext cx="13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label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475656" y="4283804"/>
            <a:ext cx="188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모델  </a:t>
            </a:r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3555744" y="806786"/>
            <a:ext cx="5328592" cy="821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학습은 시켰는데</a:t>
            </a:r>
            <a:r>
              <a:rPr lang="en-US" altLang="ko-KR" dirty="0" smtClean="0">
                <a:solidFill>
                  <a:schemeClr val="bg1"/>
                </a:solidFill>
              </a:rPr>
              <a:t>….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07705" y="3014905"/>
            <a:ext cx="4752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어떤 유형의 악성코드라도 </a:t>
            </a:r>
            <a:endParaRPr lang="en-US" altLang="ko-KR" sz="20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한가지 유형으로만 분류하는 </a:t>
            </a:r>
            <a:endParaRPr lang="en-US" altLang="ko-KR" sz="2000" dirty="0" smtClean="0">
              <a:solidFill>
                <a:srgbClr val="FFFF00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rgbClr val="FFFF00"/>
                </a:solidFill>
              </a:rPr>
              <a:t>기괴한 현상 발생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4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39306E-6 L 0.05104 0.388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194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24786 L 0.20105 0.2478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0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xit" presetSubtype="3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39306E-6 L 0.03836 0.3782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0" y="1891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24786 L 0.19757 0.2478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4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39306E-6 L 0.01423 0.3782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" y="1891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24786 L 0.20868 0.2478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3" presetClass="exit" presetSubtype="3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39306E-6 L 0.00798 0.36786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838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24786 L 0.20105 0.24786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04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6763E-6 L -0.00625 0.37965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898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24994 L 0.20348 0.24994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74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53" presetClass="exit" presetSubtype="3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5" grpId="0"/>
      <p:bldP spid="5" grpId="1"/>
      <p:bldP spid="5" grpId="2"/>
      <p:bldP spid="6" grpId="0"/>
      <p:bldP spid="6" grpId="1"/>
      <p:bldP spid="6" grpId="2"/>
      <p:bldP spid="7" grpId="0"/>
      <p:bldP spid="7" grpId="1"/>
      <p:bldP spid="7" grpId="2"/>
      <p:bldP spid="8" grpId="0"/>
      <p:bldP spid="8" grpId="1"/>
      <p:bldP spid="8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생각한 원인과 조치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79512" y="1769008"/>
            <a:ext cx="3168352" cy="821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ko-KR" sz="3600" dirty="0" smtClean="0">
                <a:solidFill>
                  <a:schemeClr val="bg1"/>
                </a:solidFill>
              </a:rPr>
              <a:t>Dying </a:t>
            </a:r>
            <a:r>
              <a:rPr lang="en-US" altLang="ko-KR" sz="3600" dirty="0" err="1" smtClean="0">
                <a:solidFill>
                  <a:schemeClr val="bg1"/>
                </a:solidFill>
              </a:rPr>
              <a:t>Relu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79512" y="2924944"/>
            <a:ext cx="3672408" cy="821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ko-KR" sz="3600" dirty="0" smtClean="0">
                <a:solidFill>
                  <a:schemeClr val="bg1"/>
                </a:solidFill>
              </a:rPr>
              <a:t>Bias trouble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79512" y="4149080"/>
            <a:ext cx="4392488" cy="821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solidFill>
                  <a:schemeClr val="bg1"/>
                </a:solidFill>
              </a:rPr>
              <a:t>이미지가 이상</a:t>
            </a:r>
            <a:r>
              <a:rPr lang="en-US" altLang="ko-KR" sz="3600" dirty="0" smtClean="0">
                <a:solidFill>
                  <a:schemeClr val="bg1"/>
                </a:solidFill>
              </a:rPr>
              <a:t>?!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572000" y="1916832"/>
            <a:ext cx="1152128" cy="673609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572000" y="2998855"/>
            <a:ext cx="1152128" cy="673609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4572000" y="4222991"/>
            <a:ext cx="1152128" cy="673609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776122" y="1842919"/>
            <a:ext cx="3168352" cy="821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dirty="0" smtClean="0">
                <a:solidFill>
                  <a:schemeClr val="bg1"/>
                </a:solidFill>
              </a:rPr>
              <a:t>Leaky </a:t>
            </a:r>
            <a:r>
              <a:rPr lang="en-US" altLang="ko-KR" sz="3600" dirty="0" err="1" smtClean="0">
                <a:solidFill>
                  <a:schemeClr val="bg1"/>
                </a:solidFill>
              </a:rPr>
              <a:t>Relu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pPr algn="l"/>
            <a:r>
              <a:rPr lang="en-US" altLang="ko-KR" sz="3600" dirty="0" smtClean="0">
                <a:solidFill>
                  <a:schemeClr val="bg1"/>
                </a:solidFill>
              </a:rPr>
              <a:t>Learning rate smaller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776122" y="2924942"/>
            <a:ext cx="3168352" cy="821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dirty="0" smtClean="0">
                <a:solidFill>
                  <a:schemeClr val="bg1"/>
                </a:solidFill>
              </a:rPr>
              <a:t>Bias </a:t>
            </a:r>
            <a:r>
              <a:rPr lang="ko-KR" altLang="en-US" sz="3600" dirty="0" smtClean="0">
                <a:solidFill>
                  <a:schemeClr val="bg1"/>
                </a:solidFill>
              </a:rPr>
              <a:t>고정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5776122" y="4149078"/>
            <a:ext cx="3404390" cy="8214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smtClean="0">
                <a:solidFill>
                  <a:schemeClr val="bg1"/>
                </a:solidFill>
              </a:rPr>
              <a:t>다른 이미지 테스트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9672" y="5877271"/>
            <a:ext cx="6228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mtClean="0">
                <a:solidFill>
                  <a:srgbClr val="FFFF00"/>
                </a:solidFill>
              </a:rPr>
              <a:t>그래도 안 잡아지는 이 현상</a:t>
            </a:r>
            <a:endParaRPr lang="ko-KR" alt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0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i.ytimg.com/vi/ZoQdcgDo5TY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3"/>
            <a:ext cx="7760186" cy="436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35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Tensorflow</a:t>
            </a:r>
            <a:r>
              <a:rPr lang="ko-KR" altLang="en-US" dirty="0" smtClean="0">
                <a:solidFill>
                  <a:schemeClr val="bg1"/>
                </a:solidFill>
              </a:rPr>
              <a:t>에서는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9552" y="1592796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9552" y="1897596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39552" y="2188096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39552" y="2492896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39552" y="2816932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39552" y="3121732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9552" y="3412232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39552" y="3717032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39552" y="4041068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39552" y="4345868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39552" y="4636368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39552" y="4941168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39552" y="5265204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39552" y="5570004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9552" y="5860504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39552" y="6165304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23528" y="1484784"/>
            <a:ext cx="2376264" cy="1332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23528" y="2816932"/>
            <a:ext cx="2376264" cy="1168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23528" y="3985828"/>
            <a:ext cx="2376264" cy="1168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23528" y="5196582"/>
            <a:ext cx="2376264" cy="1328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907723" y="3121732"/>
            <a:ext cx="1512168" cy="1512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Session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159755" y="2605134"/>
            <a:ext cx="2647850" cy="3267912"/>
            <a:chOff x="323528" y="1353459"/>
            <a:chExt cx="3207604" cy="3958747"/>
          </a:xfrm>
        </p:grpSpPr>
        <p:sp>
          <p:nvSpPr>
            <p:cNvPr id="39" name="사다리꼴 38"/>
            <p:cNvSpPr/>
            <p:nvPr/>
          </p:nvSpPr>
          <p:spPr>
            <a:xfrm rot="10800000">
              <a:off x="1154868" y="1353459"/>
              <a:ext cx="1728057" cy="1025952"/>
            </a:xfrm>
            <a:prstGeom prst="trapezoid">
              <a:avLst>
                <a:gd name="adj" fmla="val 4869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955222" y="1896094"/>
              <a:ext cx="2304256" cy="29031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11" descr="https://t1.daumcdn.net/thumb/R1280x0/?fname=http://t1.daumcdn.net/brunch/service/user/1c2I/image/wVaHDj13OkgS3arXaIqyNUKAJU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896094"/>
              <a:ext cx="3207604" cy="213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사다리꼴 41"/>
            <p:cNvSpPr/>
            <p:nvPr/>
          </p:nvSpPr>
          <p:spPr>
            <a:xfrm>
              <a:off x="1243321" y="4286254"/>
              <a:ext cx="1728057" cy="1025952"/>
            </a:xfrm>
            <a:prstGeom prst="trapezoid">
              <a:avLst>
                <a:gd name="adj" fmla="val 4869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4" name="직선 화살표 연결선 43"/>
          <p:cNvCxnSpPr>
            <a:stCxn id="33" idx="3"/>
            <a:endCxn id="37" idx="1"/>
          </p:cNvCxnSpPr>
          <p:nvPr/>
        </p:nvCxnSpPr>
        <p:spPr>
          <a:xfrm>
            <a:off x="2699792" y="2150858"/>
            <a:ext cx="1429383" cy="1192326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45"/>
          <p:cNvCxnSpPr>
            <a:stCxn id="37" idx="6"/>
            <a:endCxn id="39" idx="2"/>
          </p:cNvCxnSpPr>
          <p:nvPr/>
        </p:nvCxnSpPr>
        <p:spPr>
          <a:xfrm flipV="1">
            <a:off x="5419891" y="2605134"/>
            <a:ext cx="2139376" cy="1272682"/>
          </a:xfrm>
          <a:prstGeom prst="curvedConnector4">
            <a:avLst>
              <a:gd name="adj1" fmla="val 33330"/>
              <a:gd name="adj2" fmla="val 171563"/>
            </a:avLst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4" idx="3"/>
          </p:cNvCxnSpPr>
          <p:nvPr/>
        </p:nvCxnSpPr>
        <p:spPr>
          <a:xfrm>
            <a:off x="2699792" y="3401380"/>
            <a:ext cx="1207931" cy="315652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5" idx="3"/>
          </p:cNvCxnSpPr>
          <p:nvPr/>
        </p:nvCxnSpPr>
        <p:spPr>
          <a:xfrm flipV="1">
            <a:off x="2699792" y="4140079"/>
            <a:ext cx="1207931" cy="430197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36" idx="3"/>
            <a:endCxn id="37" idx="3"/>
          </p:cNvCxnSpPr>
          <p:nvPr/>
        </p:nvCxnSpPr>
        <p:spPr>
          <a:xfrm flipV="1">
            <a:off x="2699792" y="4412448"/>
            <a:ext cx="1429383" cy="1448515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35529" y="5398315"/>
            <a:ext cx="2256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FF00"/>
                </a:solidFill>
              </a:rPr>
              <a:t>Mini-batch</a:t>
            </a:r>
            <a:endParaRPr lang="ko-KR" alt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79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그런데 나는</a:t>
            </a:r>
            <a:r>
              <a:rPr lang="en-US" altLang="ko-KR" dirty="0" smtClean="0">
                <a:solidFill>
                  <a:schemeClr val="bg1"/>
                </a:solidFill>
              </a:rPr>
              <a:t>…..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9552" y="1592796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552" y="1897596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39552" y="2188096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39552" y="2492896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9552" y="2816932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552" y="3121732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3412232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9552" y="3717032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9552" y="4041068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9552" y="4345868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9552" y="4636368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39552" y="4941168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9552" y="5265204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39552" y="5570004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39552" y="5860504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39552" y="6165304"/>
            <a:ext cx="1872208" cy="19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3528" y="1484784"/>
            <a:ext cx="2376264" cy="1332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907723" y="3121732"/>
            <a:ext cx="1512168" cy="1512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Session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159755" y="2605134"/>
            <a:ext cx="2647850" cy="3267912"/>
            <a:chOff x="323528" y="1353459"/>
            <a:chExt cx="3207604" cy="3958747"/>
          </a:xfrm>
        </p:grpSpPr>
        <p:sp>
          <p:nvSpPr>
            <p:cNvPr id="27" name="사다리꼴 26"/>
            <p:cNvSpPr/>
            <p:nvPr/>
          </p:nvSpPr>
          <p:spPr>
            <a:xfrm rot="10800000">
              <a:off x="1154868" y="1353459"/>
              <a:ext cx="1728057" cy="1025952"/>
            </a:xfrm>
            <a:prstGeom prst="trapezoid">
              <a:avLst>
                <a:gd name="adj" fmla="val 4869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55222" y="1896094"/>
              <a:ext cx="2304256" cy="29031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Picture 11" descr="https://t1.daumcdn.net/thumb/R1280x0/?fname=http://t1.daumcdn.net/brunch/service/user/1c2I/image/wVaHDj13OkgS3arXaIqyNUKAJU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896094"/>
              <a:ext cx="3207604" cy="213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사다리꼴 29"/>
            <p:cNvSpPr/>
            <p:nvPr/>
          </p:nvSpPr>
          <p:spPr>
            <a:xfrm>
              <a:off x="1243321" y="4286254"/>
              <a:ext cx="1728057" cy="1025952"/>
            </a:xfrm>
            <a:prstGeom prst="trapezoid">
              <a:avLst>
                <a:gd name="adj" fmla="val 4869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화살표 연결선 30"/>
          <p:cNvCxnSpPr>
            <a:stCxn id="21" idx="3"/>
            <a:endCxn id="25" idx="1"/>
          </p:cNvCxnSpPr>
          <p:nvPr/>
        </p:nvCxnSpPr>
        <p:spPr>
          <a:xfrm>
            <a:off x="2699792" y="2150858"/>
            <a:ext cx="1429383" cy="1192326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25" idx="6"/>
            <a:endCxn id="27" idx="2"/>
          </p:cNvCxnSpPr>
          <p:nvPr/>
        </p:nvCxnSpPr>
        <p:spPr>
          <a:xfrm flipV="1">
            <a:off x="5419891" y="2605134"/>
            <a:ext cx="2139376" cy="1272682"/>
          </a:xfrm>
          <a:prstGeom prst="curvedConnector4">
            <a:avLst>
              <a:gd name="adj1" fmla="val 33330"/>
              <a:gd name="adj2" fmla="val 171563"/>
            </a:avLst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35529" y="5398315"/>
            <a:ext cx="2256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FFFF00"/>
                </a:solidFill>
              </a:rPr>
              <a:t>Mini-batch</a:t>
            </a:r>
            <a:endParaRPr lang="ko-KR" alt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20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5" grpId="0" animBg="1"/>
      <p:bldP spid="25" grpId="1" animBg="1"/>
      <p:bldP spid="25" grpId="2" animBg="1"/>
      <p:bldP spid="25" grpId="3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하</a:t>
            </a:r>
            <a:r>
              <a:rPr lang="en-US" altLang="ko-KR" dirty="0" smtClean="0">
                <a:solidFill>
                  <a:schemeClr val="bg1"/>
                </a:solidFill>
              </a:rPr>
              <a:t>……..</a:t>
            </a:r>
            <a:endParaRPr lang="ko-KR" altLang="en-US" dirty="0"/>
          </a:p>
        </p:txBody>
      </p:sp>
      <p:pic>
        <p:nvPicPr>
          <p:cNvPr id="14338" name="Picture 2" descr="https://t1.daumcdn.net/thumb/R1280x0/?fname=http://t1.daumcdn.net/brunch/service/user/11Mv/image/PaZ5O0LyDnS2jxiyPZlvS5RwHk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6432715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55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 3"/>
          <p:cNvSpPr/>
          <p:nvPr/>
        </p:nvSpPr>
        <p:spPr>
          <a:xfrm>
            <a:off x="673189" y="1700276"/>
            <a:ext cx="1845582" cy="449532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663672"/>
            <a:ext cx="5702583" cy="2621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-36512" y="264689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80147" y="264689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229199" y="264689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358139" y="264689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487000" y="253847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667019" y="233096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151731" y="2467809"/>
            <a:ext cx="2647850" cy="3267912"/>
            <a:chOff x="323528" y="1353459"/>
            <a:chExt cx="3207604" cy="3958747"/>
          </a:xfrm>
        </p:grpSpPr>
        <p:sp>
          <p:nvSpPr>
            <p:cNvPr id="12" name="사다리꼴 11"/>
            <p:cNvSpPr/>
            <p:nvPr/>
          </p:nvSpPr>
          <p:spPr>
            <a:xfrm rot="10800000">
              <a:off x="1154868" y="1353459"/>
              <a:ext cx="1728057" cy="1025952"/>
            </a:xfrm>
            <a:prstGeom prst="trapezoid">
              <a:avLst>
                <a:gd name="adj" fmla="val 4869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55222" y="1896094"/>
              <a:ext cx="2304256" cy="29031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Picture 11" descr="https://t1.daumcdn.net/thumb/R1280x0/?fname=http://t1.daumcdn.net/brunch/service/user/1c2I/image/wVaHDj13OkgS3arXaIqyNUKAJUY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896094"/>
              <a:ext cx="3207604" cy="213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사다리꼴 14"/>
            <p:cNvSpPr/>
            <p:nvPr/>
          </p:nvSpPr>
          <p:spPr>
            <a:xfrm>
              <a:off x="1243321" y="4286254"/>
              <a:ext cx="1728057" cy="1025952"/>
            </a:xfrm>
            <a:prstGeom prst="trapezoid">
              <a:avLst>
                <a:gd name="adj" fmla="val 4869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996533" y="233096"/>
            <a:ext cx="803048" cy="1137296"/>
            <a:chOff x="6876256" y="404664"/>
            <a:chExt cx="1521643" cy="1944216"/>
          </a:xfrm>
        </p:grpSpPr>
        <p:sp>
          <p:nvSpPr>
            <p:cNvPr id="17" name="한쪽 모서리는 잘리고 다른 쪽 모서리는 둥근 사각형 16"/>
            <p:cNvSpPr/>
            <p:nvPr/>
          </p:nvSpPr>
          <p:spPr>
            <a:xfrm>
              <a:off x="6876256" y="404664"/>
              <a:ext cx="1512168" cy="1944216"/>
            </a:xfrm>
            <a:prstGeom prst="snipRoundRect">
              <a:avLst>
                <a:gd name="adj1" fmla="val 0"/>
                <a:gd name="adj2" fmla="val 3178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각 삼각형 17"/>
            <p:cNvSpPr/>
            <p:nvPr/>
          </p:nvSpPr>
          <p:spPr>
            <a:xfrm>
              <a:off x="7893843" y="404664"/>
              <a:ext cx="504056" cy="504056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726965" y="588490"/>
            <a:ext cx="13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label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7742" y="5924510"/>
            <a:ext cx="269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Accuracy : 77.82%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2270" y="4888806"/>
            <a:ext cx="188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모델  </a:t>
            </a:r>
            <a:r>
              <a:rPr lang="en-US" altLang="ko-KR" dirty="0" smtClean="0"/>
              <a:t>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88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55576" y="1484784"/>
            <a:ext cx="7560840" cy="4896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195788064" descr="EMB000020d0687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93"/>
          <a:stretch/>
        </p:blipFill>
        <p:spPr bwMode="auto">
          <a:xfrm>
            <a:off x="1187624" y="1752169"/>
            <a:ext cx="2817057" cy="436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195788064" descr="EMB000020d0687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78"/>
          <a:stretch/>
        </p:blipFill>
        <p:spPr bwMode="auto">
          <a:xfrm>
            <a:off x="5220072" y="1772816"/>
            <a:ext cx="2811815" cy="436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8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아래쪽 화살표 3"/>
          <p:cNvSpPr/>
          <p:nvPr/>
        </p:nvSpPr>
        <p:spPr>
          <a:xfrm>
            <a:off x="673189" y="1700276"/>
            <a:ext cx="1845582" cy="449532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663672"/>
            <a:ext cx="5702583" cy="2621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-36512" y="264689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80147" y="264689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229199" y="264689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358139" y="264689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487000" y="253847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667019" y="233096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151731" y="2467809"/>
            <a:ext cx="2647850" cy="3267912"/>
            <a:chOff x="323528" y="1353459"/>
            <a:chExt cx="3207604" cy="3958747"/>
          </a:xfrm>
        </p:grpSpPr>
        <p:sp>
          <p:nvSpPr>
            <p:cNvPr id="13" name="사다리꼴 12"/>
            <p:cNvSpPr/>
            <p:nvPr/>
          </p:nvSpPr>
          <p:spPr>
            <a:xfrm rot="10800000">
              <a:off x="1154868" y="1353459"/>
              <a:ext cx="1728057" cy="1025952"/>
            </a:xfrm>
            <a:prstGeom prst="trapezoid">
              <a:avLst>
                <a:gd name="adj" fmla="val 4869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55222" y="1896094"/>
              <a:ext cx="2304256" cy="29031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11" descr="https://t1.daumcdn.net/thumb/R1280x0/?fname=http://t1.daumcdn.net/brunch/service/user/1c2I/image/wVaHDj13OkgS3arXaIqyNUKAJUY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896094"/>
              <a:ext cx="3207604" cy="213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사다리꼴 15"/>
            <p:cNvSpPr/>
            <p:nvPr/>
          </p:nvSpPr>
          <p:spPr>
            <a:xfrm>
              <a:off x="1243321" y="4286254"/>
              <a:ext cx="1728057" cy="1025952"/>
            </a:xfrm>
            <a:prstGeom prst="trapezoid">
              <a:avLst>
                <a:gd name="adj" fmla="val 4869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996533" y="233096"/>
            <a:ext cx="803048" cy="1137296"/>
            <a:chOff x="6876256" y="404664"/>
            <a:chExt cx="1521643" cy="1944216"/>
          </a:xfrm>
        </p:grpSpPr>
        <p:sp>
          <p:nvSpPr>
            <p:cNvPr id="18" name="한쪽 모서리는 잘리고 다른 쪽 모서리는 둥근 사각형 17"/>
            <p:cNvSpPr/>
            <p:nvPr/>
          </p:nvSpPr>
          <p:spPr>
            <a:xfrm>
              <a:off x="6876256" y="404664"/>
              <a:ext cx="1512168" cy="1944216"/>
            </a:xfrm>
            <a:prstGeom prst="snipRoundRect">
              <a:avLst>
                <a:gd name="adj1" fmla="val 0"/>
                <a:gd name="adj2" fmla="val 3178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각 삼각형 18"/>
            <p:cNvSpPr/>
            <p:nvPr/>
          </p:nvSpPr>
          <p:spPr>
            <a:xfrm>
              <a:off x="7893843" y="404664"/>
              <a:ext cx="504056" cy="504056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726965" y="588490"/>
            <a:ext cx="13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label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7742" y="5924510"/>
            <a:ext cx="269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Accuracy : </a:t>
            </a:r>
            <a:r>
              <a:rPr lang="en-US" altLang="ko-KR" dirty="0" smtClean="0">
                <a:solidFill>
                  <a:srgbClr val="FFFF00"/>
                </a:solidFill>
              </a:rPr>
              <a:t>92</a:t>
            </a:r>
            <a:r>
              <a:rPr lang="en-US" altLang="ko-KR" dirty="0" smtClean="0">
                <a:solidFill>
                  <a:srgbClr val="FFFF00"/>
                </a:solidFill>
              </a:rPr>
              <a:t>.82</a:t>
            </a:r>
            <a:r>
              <a:rPr lang="en-US" altLang="ko-KR" dirty="0" smtClean="0">
                <a:solidFill>
                  <a:srgbClr val="FFFF00"/>
                </a:solidFill>
              </a:rPr>
              <a:t>%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2270" y="4888806"/>
            <a:ext cx="188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모델  </a:t>
            </a:r>
            <a:r>
              <a:rPr lang="en-US" altLang="ko-KR" dirty="0" smtClean="0"/>
              <a:t>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71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67532"/>
            <a:ext cx="8229600" cy="557212"/>
          </a:xfrm>
        </p:spPr>
        <p:txBody>
          <a:bodyPr>
            <a:normAutofit/>
          </a:bodyPr>
          <a:lstStyle/>
          <a:p>
            <a:pPr algn="l"/>
            <a:r>
              <a:rPr lang="ko-KR" altLang="en-US" sz="2400" dirty="0" smtClean="0">
                <a:solidFill>
                  <a:schemeClr val="bg1"/>
                </a:solidFill>
              </a:rPr>
              <a:t>전 사실</a:t>
            </a:r>
            <a:r>
              <a:rPr lang="en-US" altLang="ko-KR" sz="2400" dirty="0" smtClean="0">
                <a:solidFill>
                  <a:schemeClr val="bg1"/>
                </a:solidFill>
              </a:rPr>
              <a:t>…..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2052" name="Picture 4" descr="https://scontent-lga3-1.cdninstagram.com/t51.2885-15/e35/19622757_242021716304468_3960102929452498944_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1" t="14172" r="8263" b="13356"/>
          <a:stretch/>
        </p:blipFill>
        <p:spPr bwMode="auto">
          <a:xfrm>
            <a:off x="2267743" y="2564904"/>
            <a:ext cx="4267201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547664" y="1412776"/>
            <a:ext cx="8229600" cy="557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 smtClean="0">
                <a:solidFill>
                  <a:schemeClr val="bg1"/>
                </a:solidFill>
              </a:rPr>
              <a:t>처음에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딥러닝을</a:t>
            </a:r>
            <a:r>
              <a:rPr lang="en-US" altLang="ko-KR" sz="2400" dirty="0" smtClean="0">
                <a:solidFill>
                  <a:schemeClr val="bg1"/>
                </a:solidFill>
              </a:rPr>
              <a:t>…..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54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1976158" y="4081155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err="1" smtClean="0">
                <a:solidFill>
                  <a:srgbClr val="FFFF00"/>
                </a:solidFill>
              </a:rPr>
              <a:t>Ramnit</a:t>
            </a:r>
            <a:endParaRPr lang="en-US" altLang="ko-KR" dirty="0">
              <a:solidFill>
                <a:srgbClr val="FFFF00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898648" y="4081155"/>
            <a:ext cx="1015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>
                <a:solidFill>
                  <a:srgbClr val="FFFF00"/>
                </a:solidFill>
              </a:rPr>
              <a:t>Lollipop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1667913" y="4081346"/>
            <a:ext cx="1463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>
                <a:solidFill>
                  <a:srgbClr val="FFFF00"/>
                </a:solidFill>
              </a:rPr>
              <a:t>Kelihos_ver3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2003216" y="4081155"/>
            <a:ext cx="864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err="1">
                <a:solidFill>
                  <a:srgbClr val="FFFF00"/>
                </a:solidFill>
              </a:rPr>
              <a:t>Vundo</a:t>
            </a:r>
            <a:endParaRPr lang="en-US" altLang="ko-KR" dirty="0">
              <a:solidFill>
                <a:srgbClr val="FFFF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008998" y="4067780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err="1">
                <a:solidFill>
                  <a:srgbClr val="FFFF00"/>
                </a:solidFill>
              </a:rPr>
              <a:t>Simda</a:t>
            </a:r>
            <a:endParaRPr lang="en-US" altLang="ko-KR" dirty="0">
              <a:solidFill>
                <a:srgbClr val="FFFF00"/>
              </a:solidFill>
            </a:endParaRPr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1606182" y="148225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1722841" y="148225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1871893" y="148225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2000833" y="148225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2129694" y="137383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943819" y="1844824"/>
            <a:ext cx="2647850" cy="3267912"/>
            <a:chOff x="323528" y="1353459"/>
            <a:chExt cx="3207604" cy="3958747"/>
          </a:xfrm>
        </p:grpSpPr>
        <p:sp>
          <p:nvSpPr>
            <p:cNvPr id="6" name="사다리꼴 5"/>
            <p:cNvSpPr/>
            <p:nvPr/>
          </p:nvSpPr>
          <p:spPr>
            <a:xfrm rot="10800000">
              <a:off x="1154868" y="1353459"/>
              <a:ext cx="1728057" cy="1025952"/>
            </a:xfrm>
            <a:prstGeom prst="trapezoid">
              <a:avLst>
                <a:gd name="adj" fmla="val 4869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55222" y="1896094"/>
              <a:ext cx="2304256" cy="29031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Picture 11" descr="https://t1.daumcdn.net/thumb/R1280x0/?fname=http://t1.daumcdn.net/brunch/service/user/1c2I/image/wVaHDj13OkgS3arXaIqyNUKAJUY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896094"/>
              <a:ext cx="3207604" cy="213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사다리꼴 6"/>
            <p:cNvSpPr/>
            <p:nvPr/>
          </p:nvSpPr>
          <p:spPr>
            <a:xfrm>
              <a:off x="1243321" y="4286254"/>
              <a:ext cx="1728057" cy="1025952"/>
            </a:xfrm>
            <a:prstGeom prst="trapezoid">
              <a:avLst>
                <a:gd name="adj" fmla="val 4869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519053" y="544034"/>
            <a:ext cx="13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label</a:t>
            </a:r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5758380" y="1844824"/>
            <a:ext cx="1902144" cy="3267912"/>
            <a:chOff x="5508104" y="1844824"/>
            <a:chExt cx="1902144" cy="3267912"/>
          </a:xfrm>
        </p:grpSpPr>
        <p:sp>
          <p:nvSpPr>
            <p:cNvPr id="36" name="사다리꼴 35"/>
            <p:cNvSpPr/>
            <p:nvPr/>
          </p:nvSpPr>
          <p:spPr>
            <a:xfrm rot="10800000">
              <a:off x="5672910" y="1844824"/>
              <a:ext cx="1426496" cy="846915"/>
            </a:xfrm>
            <a:prstGeom prst="trapezoid">
              <a:avLst>
                <a:gd name="adj" fmla="val 486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508104" y="2292765"/>
              <a:ext cx="1902144" cy="23965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다리꼴 37"/>
            <p:cNvSpPr/>
            <p:nvPr/>
          </p:nvSpPr>
          <p:spPr>
            <a:xfrm>
              <a:off x="5745927" y="4265821"/>
              <a:ext cx="1426496" cy="846915"/>
            </a:xfrm>
            <a:prstGeom prst="trapezoid">
              <a:avLst>
                <a:gd name="adj" fmla="val 486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자유형 60"/>
          <p:cNvSpPr/>
          <p:nvPr/>
        </p:nvSpPr>
        <p:spPr>
          <a:xfrm>
            <a:off x="5770964" y="1868240"/>
            <a:ext cx="1897380" cy="3268980"/>
          </a:xfrm>
          <a:custGeom>
            <a:avLst/>
            <a:gdLst>
              <a:gd name="connsiteX0" fmla="*/ 152400 w 1897380"/>
              <a:gd name="connsiteY0" fmla="*/ 0 h 3268980"/>
              <a:gd name="connsiteX1" fmla="*/ 1592580 w 1897380"/>
              <a:gd name="connsiteY1" fmla="*/ 0 h 3268980"/>
              <a:gd name="connsiteX2" fmla="*/ 1371600 w 1897380"/>
              <a:gd name="connsiteY2" fmla="*/ 449580 h 3268980"/>
              <a:gd name="connsiteX3" fmla="*/ 1897380 w 1897380"/>
              <a:gd name="connsiteY3" fmla="*/ 449580 h 3268980"/>
              <a:gd name="connsiteX4" fmla="*/ 1897380 w 1897380"/>
              <a:gd name="connsiteY4" fmla="*/ 2842260 h 3268980"/>
              <a:gd name="connsiteX5" fmla="*/ 1463040 w 1897380"/>
              <a:gd name="connsiteY5" fmla="*/ 2842260 h 3268980"/>
              <a:gd name="connsiteX6" fmla="*/ 1668780 w 1897380"/>
              <a:gd name="connsiteY6" fmla="*/ 3268980 h 3268980"/>
              <a:gd name="connsiteX7" fmla="*/ 243840 w 1897380"/>
              <a:gd name="connsiteY7" fmla="*/ 3268980 h 3268980"/>
              <a:gd name="connsiteX8" fmla="*/ 449580 w 1897380"/>
              <a:gd name="connsiteY8" fmla="*/ 2842260 h 3268980"/>
              <a:gd name="connsiteX9" fmla="*/ 0 w 1897380"/>
              <a:gd name="connsiteY9" fmla="*/ 2842260 h 3268980"/>
              <a:gd name="connsiteX10" fmla="*/ 0 w 1897380"/>
              <a:gd name="connsiteY10" fmla="*/ 419100 h 3268980"/>
              <a:gd name="connsiteX11" fmla="*/ 365760 w 1897380"/>
              <a:gd name="connsiteY11" fmla="*/ 426720 h 3268980"/>
              <a:gd name="connsiteX12" fmla="*/ 152400 w 1897380"/>
              <a:gd name="connsiteY12" fmla="*/ 0 h 326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97380" h="3268980">
                <a:moveTo>
                  <a:pt x="152400" y="0"/>
                </a:moveTo>
                <a:lnTo>
                  <a:pt x="1592580" y="0"/>
                </a:lnTo>
                <a:lnTo>
                  <a:pt x="1371600" y="449580"/>
                </a:lnTo>
                <a:lnTo>
                  <a:pt x="1897380" y="449580"/>
                </a:lnTo>
                <a:lnTo>
                  <a:pt x="1897380" y="2842260"/>
                </a:lnTo>
                <a:lnTo>
                  <a:pt x="1463040" y="2842260"/>
                </a:lnTo>
                <a:lnTo>
                  <a:pt x="1668780" y="3268980"/>
                </a:lnTo>
                <a:lnTo>
                  <a:pt x="243840" y="3268980"/>
                </a:lnTo>
                <a:lnTo>
                  <a:pt x="449580" y="2842260"/>
                </a:lnTo>
                <a:lnTo>
                  <a:pt x="0" y="2842260"/>
                </a:lnTo>
                <a:lnTo>
                  <a:pt x="0" y="419100"/>
                </a:lnTo>
                <a:lnTo>
                  <a:pt x="365760" y="426720"/>
                </a:lnTo>
                <a:lnTo>
                  <a:pt x="152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자유형 61"/>
          <p:cNvSpPr/>
          <p:nvPr/>
        </p:nvSpPr>
        <p:spPr>
          <a:xfrm>
            <a:off x="5731608" y="1843756"/>
            <a:ext cx="1897380" cy="3268980"/>
          </a:xfrm>
          <a:custGeom>
            <a:avLst/>
            <a:gdLst>
              <a:gd name="connsiteX0" fmla="*/ 152400 w 1897380"/>
              <a:gd name="connsiteY0" fmla="*/ 0 h 3268980"/>
              <a:gd name="connsiteX1" fmla="*/ 1592580 w 1897380"/>
              <a:gd name="connsiteY1" fmla="*/ 0 h 3268980"/>
              <a:gd name="connsiteX2" fmla="*/ 1371600 w 1897380"/>
              <a:gd name="connsiteY2" fmla="*/ 449580 h 3268980"/>
              <a:gd name="connsiteX3" fmla="*/ 1897380 w 1897380"/>
              <a:gd name="connsiteY3" fmla="*/ 449580 h 3268980"/>
              <a:gd name="connsiteX4" fmla="*/ 1897380 w 1897380"/>
              <a:gd name="connsiteY4" fmla="*/ 2842260 h 3268980"/>
              <a:gd name="connsiteX5" fmla="*/ 1463040 w 1897380"/>
              <a:gd name="connsiteY5" fmla="*/ 2842260 h 3268980"/>
              <a:gd name="connsiteX6" fmla="*/ 1668780 w 1897380"/>
              <a:gd name="connsiteY6" fmla="*/ 3268980 h 3268980"/>
              <a:gd name="connsiteX7" fmla="*/ 243840 w 1897380"/>
              <a:gd name="connsiteY7" fmla="*/ 3268980 h 3268980"/>
              <a:gd name="connsiteX8" fmla="*/ 449580 w 1897380"/>
              <a:gd name="connsiteY8" fmla="*/ 2842260 h 3268980"/>
              <a:gd name="connsiteX9" fmla="*/ 0 w 1897380"/>
              <a:gd name="connsiteY9" fmla="*/ 2842260 h 3268980"/>
              <a:gd name="connsiteX10" fmla="*/ 0 w 1897380"/>
              <a:gd name="connsiteY10" fmla="*/ 419100 h 3268980"/>
              <a:gd name="connsiteX11" fmla="*/ 365760 w 1897380"/>
              <a:gd name="connsiteY11" fmla="*/ 426720 h 3268980"/>
              <a:gd name="connsiteX12" fmla="*/ 152400 w 1897380"/>
              <a:gd name="connsiteY12" fmla="*/ 0 h 326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97380" h="3268980">
                <a:moveTo>
                  <a:pt x="152400" y="0"/>
                </a:moveTo>
                <a:lnTo>
                  <a:pt x="1592580" y="0"/>
                </a:lnTo>
                <a:lnTo>
                  <a:pt x="1371600" y="449580"/>
                </a:lnTo>
                <a:lnTo>
                  <a:pt x="1897380" y="449580"/>
                </a:lnTo>
                <a:lnTo>
                  <a:pt x="1897380" y="2842260"/>
                </a:lnTo>
                <a:lnTo>
                  <a:pt x="1463040" y="2842260"/>
                </a:lnTo>
                <a:lnTo>
                  <a:pt x="1668780" y="3268980"/>
                </a:lnTo>
                <a:lnTo>
                  <a:pt x="243840" y="3268980"/>
                </a:lnTo>
                <a:lnTo>
                  <a:pt x="449580" y="2842260"/>
                </a:lnTo>
                <a:lnTo>
                  <a:pt x="0" y="2842260"/>
                </a:lnTo>
                <a:lnTo>
                  <a:pt x="0" y="419100"/>
                </a:lnTo>
                <a:lnTo>
                  <a:pt x="365760" y="426720"/>
                </a:lnTo>
                <a:lnTo>
                  <a:pt x="152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자유형 62"/>
          <p:cNvSpPr/>
          <p:nvPr/>
        </p:nvSpPr>
        <p:spPr>
          <a:xfrm>
            <a:off x="5770964" y="1843756"/>
            <a:ext cx="1897380" cy="3268980"/>
          </a:xfrm>
          <a:custGeom>
            <a:avLst/>
            <a:gdLst>
              <a:gd name="connsiteX0" fmla="*/ 152400 w 1897380"/>
              <a:gd name="connsiteY0" fmla="*/ 0 h 3268980"/>
              <a:gd name="connsiteX1" fmla="*/ 1592580 w 1897380"/>
              <a:gd name="connsiteY1" fmla="*/ 0 h 3268980"/>
              <a:gd name="connsiteX2" fmla="*/ 1371600 w 1897380"/>
              <a:gd name="connsiteY2" fmla="*/ 449580 h 3268980"/>
              <a:gd name="connsiteX3" fmla="*/ 1897380 w 1897380"/>
              <a:gd name="connsiteY3" fmla="*/ 449580 h 3268980"/>
              <a:gd name="connsiteX4" fmla="*/ 1897380 w 1897380"/>
              <a:gd name="connsiteY4" fmla="*/ 2842260 h 3268980"/>
              <a:gd name="connsiteX5" fmla="*/ 1463040 w 1897380"/>
              <a:gd name="connsiteY5" fmla="*/ 2842260 h 3268980"/>
              <a:gd name="connsiteX6" fmla="*/ 1668780 w 1897380"/>
              <a:gd name="connsiteY6" fmla="*/ 3268980 h 3268980"/>
              <a:gd name="connsiteX7" fmla="*/ 243840 w 1897380"/>
              <a:gd name="connsiteY7" fmla="*/ 3268980 h 3268980"/>
              <a:gd name="connsiteX8" fmla="*/ 449580 w 1897380"/>
              <a:gd name="connsiteY8" fmla="*/ 2842260 h 3268980"/>
              <a:gd name="connsiteX9" fmla="*/ 0 w 1897380"/>
              <a:gd name="connsiteY9" fmla="*/ 2842260 h 3268980"/>
              <a:gd name="connsiteX10" fmla="*/ 0 w 1897380"/>
              <a:gd name="connsiteY10" fmla="*/ 419100 h 3268980"/>
              <a:gd name="connsiteX11" fmla="*/ 365760 w 1897380"/>
              <a:gd name="connsiteY11" fmla="*/ 426720 h 3268980"/>
              <a:gd name="connsiteX12" fmla="*/ 152400 w 1897380"/>
              <a:gd name="connsiteY12" fmla="*/ 0 h 326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97380" h="3268980">
                <a:moveTo>
                  <a:pt x="152400" y="0"/>
                </a:moveTo>
                <a:lnTo>
                  <a:pt x="1592580" y="0"/>
                </a:lnTo>
                <a:lnTo>
                  <a:pt x="1371600" y="449580"/>
                </a:lnTo>
                <a:lnTo>
                  <a:pt x="1897380" y="449580"/>
                </a:lnTo>
                <a:lnTo>
                  <a:pt x="1897380" y="2842260"/>
                </a:lnTo>
                <a:lnTo>
                  <a:pt x="1463040" y="2842260"/>
                </a:lnTo>
                <a:lnTo>
                  <a:pt x="1668780" y="3268980"/>
                </a:lnTo>
                <a:lnTo>
                  <a:pt x="243840" y="3268980"/>
                </a:lnTo>
                <a:lnTo>
                  <a:pt x="449580" y="2842260"/>
                </a:lnTo>
                <a:lnTo>
                  <a:pt x="0" y="2842260"/>
                </a:lnTo>
                <a:lnTo>
                  <a:pt x="0" y="419100"/>
                </a:lnTo>
                <a:lnTo>
                  <a:pt x="365760" y="426720"/>
                </a:lnTo>
                <a:lnTo>
                  <a:pt x="152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자유형 63"/>
          <p:cNvSpPr/>
          <p:nvPr/>
        </p:nvSpPr>
        <p:spPr>
          <a:xfrm>
            <a:off x="5761596" y="1868240"/>
            <a:ext cx="1897380" cy="3268980"/>
          </a:xfrm>
          <a:custGeom>
            <a:avLst/>
            <a:gdLst>
              <a:gd name="connsiteX0" fmla="*/ 152400 w 1897380"/>
              <a:gd name="connsiteY0" fmla="*/ 0 h 3268980"/>
              <a:gd name="connsiteX1" fmla="*/ 1592580 w 1897380"/>
              <a:gd name="connsiteY1" fmla="*/ 0 h 3268980"/>
              <a:gd name="connsiteX2" fmla="*/ 1371600 w 1897380"/>
              <a:gd name="connsiteY2" fmla="*/ 449580 h 3268980"/>
              <a:gd name="connsiteX3" fmla="*/ 1897380 w 1897380"/>
              <a:gd name="connsiteY3" fmla="*/ 449580 h 3268980"/>
              <a:gd name="connsiteX4" fmla="*/ 1897380 w 1897380"/>
              <a:gd name="connsiteY4" fmla="*/ 2842260 h 3268980"/>
              <a:gd name="connsiteX5" fmla="*/ 1463040 w 1897380"/>
              <a:gd name="connsiteY5" fmla="*/ 2842260 h 3268980"/>
              <a:gd name="connsiteX6" fmla="*/ 1668780 w 1897380"/>
              <a:gd name="connsiteY6" fmla="*/ 3268980 h 3268980"/>
              <a:gd name="connsiteX7" fmla="*/ 243840 w 1897380"/>
              <a:gd name="connsiteY7" fmla="*/ 3268980 h 3268980"/>
              <a:gd name="connsiteX8" fmla="*/ 449580 w 1897380"/>
              <a:gd name="connsiteY8" fmla="*/ 2842260 h 3268980"/>
              <a:gd name="connsiteX9" fmla="*/ 0 w 1897380"/>
              <a:gd name="connsiteY9" fmla="*/ 2842260 h 3268980"/>
              <a:gd name="connsiteX10" fmla="*/ 0 w 1897380"/>
              <a:gd name="connsiteY10" fmla="*/ 419100 h 3268980"/>
              <a:gd name="connsiteX11" fmla="*/ 365760 w 1897380"/>
              <a:gd name="connsiteY11" fmla="*/ 426720 h 3268980"/>
              <a:gd name="connsiteX12" fmla="*/ 152400 w 1897380"/>
              <a:gd name="connsiteY12" fmla="*/ 0 h 326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97380" h="3268980">
                <a:moveTo>
                  <a:pt x="152400" y="0"/>
                </a:moveTo>
                <a:lnTo>
                  <a:pt x="1592580" y="0"/>
                </a:lnTo>
                <a:lnTo>
                  <a:pt x="1371600" y="449580"/>
                </a:lnTo>
                <a:lnTo>
                  <a:pt x="1897380" y="449580"/>
                </a:lnTo>
                <a:lnTo>
                  <a:pt x="1897380" y="2842260"/>
                </a:lnTo>
                <a:lnTo>
                  <a:pt x="1463040" y="2842260"/>
                </a:lnTo>
                <a:lnTo>
                  <a:pt x="1668780" y="3268980"/>
                </a:lnTo>
                <a:lnTo>
                  <a:pt x="243840" y="3268980"/>
                </a:lnTo>
                <a:lnTo>
                  <a:pt x="449580" y="2842260"/>
                </a:lnTo>
                <a:lnTo>
                  <a:pt x="0" y="2842260"/>
                </a:lnTo>
                <a:lnTo>
                  <a:pt x="0" y="419100"/>
                </a:lnTo>
                <a:lnTo>
                  <a:pt x="365760" y="426720"/>
                </a:lnTo>
                <a:lnTo>
                  <a:pt x="152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11" descr="https://t1.daumcdn.net/thumb/R1280x0/?fname=http://t1.daumcdn.net/brunch/service/user/1c2I/image/wVaHDj13OkgS3arXaIqyNUKAJU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509" y="2268282"/>
            <a:ext cx="2647850" cy="176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그룹 81"/>
          <p:cNvGrpSpPr/>
          <p:nvPr/>
        </p:nvGrpSpPr>
        <p:grpSpPr>
          <a:xfrm>
            <a:off x="3622871" y="5378066"/>
            <a:ext cx="1337183" cy="1137296"/>
            <a:chOff x="3322211" y="5141310"/>
            <a:chExt cx="1337183" cy="1137296"/>
          </a:xfrm>
        </p:grpSpPr>
        <p:grpSp>
          <p:nvGrpSpPr>
            <p:cNvPr id="78" name="그룹 77"/>
            <p:cNvGrpSpPr/>
            <p:nvPr/>
          </p:nvGrpSpPr>
          <p:grpSpPr>
            <a:xfrm>
              <a:off x="3591779" y="5141310"/>
              <a:ext cx="798048" cy="1137296"/>
              <a:chOff x="6876256" y="404664"/>
              <a:chExt cx="1512169" cy="1944216"/>
            </a:xfrm>
          </p:grpSpPr>
          <p:sp>
            <p:nvSpPr>
              <p:cNvPr id="79" name="한쪽 모서리는 잘리고 다른 쪽 모서리는 둥근 사각형 78"/>
              <p:cNvSpPr/>
              <p:nvPr/>
            </p:nvSpPr>
            <p:spPr>
              <a:xfrm>
                <a:off x="6876256" y="404664"/>
                <a:ext cx="1512167" cy="1944216"/>
              </a:xfrm>
              <a:prstGeom prst="snipRoundRect">
                <a:avLst>
                  <a:gd name="adj1" fmla="val 0"/>
                  <a:gd name="adj2" fmla="val 317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각 삼각형 79"/>
              <p:cNvSpPr/>
              <p:nvPr/>
            </p:nvSpPr>
            <p:spPr>
              <a:xfrm>
                <a:off x="7893843" y="404666"/>
                <a:ext cx="494582" cy="396445"/>
              </a:xfrm>
              <a:prstGeom prst="rt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3322211" y="5580529"/>
              <a:ext cx="13371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predict</a:t>
              </a:r>
            </a:p>
            <a:p>
              <a:pPr algn="ctr"/>
              <a:r>
                <a:rPr lang="en-US" altLang="ko-KR" sz="1600" dirty="0" smtClean="0"/>
                <a:t>label</a:t>
              </a:r>
              <a:endParaRPr lang="ko-KR" altLang="en-US" sz="1600" dirty="0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5756987" y="4206927"/>
            <a:ext cx="188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모델  </a:t>
            </a:r>
            <a:r>
              <a:rPr lang="en-US" altLang="ko-KR" dirty="0" smtClean="0"/>
              <a:t>B</a:t>
            </a:r>
            <a:endParaRPr lang="ko-KR" altLang="en-US" dirty="0"/>
          </a:p>
        </p:txBody>
      </p:sp>
      <p:grpSp>
        <p:nvGrpSpPr>
          <p:cNvPr id="94" name="그룹 93"/>
          <p:cNvGrpSpPr/>
          <p:nvPr/>
        </p:nvGrpSpPr>
        <p:grpSpPr>
          <a:xfrm>
            <a:off x="6960396" y="160052"/>
            <a:ext cx="1337183" cy="1137296"/>
            <a:chOff x="3322211" y="5141310"/>
            <a:chExt cx="1337183" cy="1137296"/>
          </a:xfrm>
        </p:grpSpPr>
        <p:grpSp>
          <p:nvGrpSpPr>
            <p:cNvPr id="95" name="그룹 94"/>
            <p:cNvGrpSpPr/>
            <p:nvPr/>
          </p:nvGrpSpPr>
          <p:grpSpPr>
            <a:xfrm>
              <a:off x="3591779" y="5141310"/>
              <a:ext cx="798048" cy="1137296"/>
              <a:chOff x="6876256" y="404664"/>
              <a:chExt cx="1512169" cy="1944216"/>
            </a:xfrm>
          </p:grpSpPr>
          <p:sp>
            <p:nvSpPr>
              <p:cNvPr id="97" name="한쪽 모서리는 잘리고 다른 쪽 모서리는 둥근 사각형 96"/>
              <p:cNvSpPr/>
              <p:nvPr/>
            </p:nvSpPr>
            <p:spPr>
              <a:xfrm>
                <a:off x="6876256" y="404664"/>
                <a:ext cx="1512167" cy="1944216"/>
              </a:xfrm>
              <a:prstGeom prst="snipRoundRect">
                <a:avLst>
                  <a:gd name="adj1" fmla="val 0"/>
                  <a:gd name="adj2" fmla="val 317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각 삼각형 97"/>
              <p:cNvSpPr/>
              <p:nvPr/>
            </p:nvSpPr>
            <p:spPr>
              <a:xfrm>
                <a:off x="7893843" y="404666"/>
                <a:ext cx="494582" cy="396445"/>
              </a:xfrm>
              <a:prstGeom prst="rt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3322211" y="5580529"/>
              <a:ext cx="13371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predict</a:t>
              </a:r>
            </a:p>
            <a:p>
              <a:pPr algn="ctr"/>
              <a:r>
                <a:rPr lang="en-US" altLang="ko-KR" sz="1600" dirty="0" smtClean="0"/>
                <a:t>label</a:t>
              </a:r>
              <a:endParaRPr lang="ko-KR" altLang="en-US" sz="1600" dirty="0"/>
            </a:p>
          </p:txBody>
        </p:sp>
      </p:grpSp>
      <p:pic>
        <p:nvPicPr>
          <p:cNvPr id="99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5146779" y="148225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5263438" y="148225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5412490" y="148225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5541430" y="148225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5670291" y="137383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아래쪽 화살표 103"/>
          <p:cNvSpPr/>
          <p:nvPr/>
        </p:nvSpPr>
        <p:spPr>
          <a:xfrm>
            <a:off x="5751295" y="1297348"/>
            <a:ext cx="1845582" cy="449532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1475656" y="4283804"/>
            <a:ext cx="188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모델  </a:t>
            </a:r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5374550" y="5739212"/>
            <a:ext cx="269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Accuracy : </a:t>
            </a:r>
            <a:r>
              <a:rPr lang="en-US" altLang="ko-KR" dirty="0" smtClean="0">
                <a:solidFill>
                  <a:srgbClr val="FFFF00"/>
                </a:solidFill>
              </a:rPr>
              <a:t>97.58</a:t>
            </a:r>
            <a:r>
              <a:rPr lang="en-US" altLang="ko-KR" dirty="0" smtClean="0">
                <a:solidFill>
                  <a:srgbClr val="FFFF00"/>
                </a:solidFill>
              </a:rPr>
              <a:t>%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18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39306E-6 L 0.05104 0.388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194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24786 L 0.20105 0.2478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04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xit" presetSubtype="3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3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39306E-6 L 0.03836 0.3782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0" y="1891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24786 L 0.19757 0.2478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4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3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39306E-6 L 0.01423 0.3782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" y="1891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24786 L 0.20868 0.2478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53" presetClass="exit" presetSubtype="3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3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39306E-6 L 0.00798 0.3678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8382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24786 L 0.20105 0.2478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04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53" presetClass="exit" presetSubtype="3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6763E-6 L -0.00625 0.37965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898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7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24994 L 0.20348 0.24994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74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53" presetClass="exit" presetSubtype="3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3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9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69" grpId="1"/>
      <p:bldP spid="69" grpId="2"/>
      <p:bldP spid="70" grpId="0"/>
      <p:bldP spid="70" grpId="1"/>
      <p:bldP spid="70" grpId="2"/>
      <p:bldP spid="75" grpId="0"/>
      <p:bldP spid="75" grpId="1"/>
      <p:bldP spid="75" grpId="2"/>
      <p:bldP spid="76" grpId="0"/>
      <p:bldP spid="76" grpId="1"/>
      <p:bldP spid="76" grpId="2"/>
      <p:bldP spid="77" grpId="0"/>
      <p:bldP spid="77" grpId="1"/>
      <p:bldP spid="77" grpId="2"/>
      <p:bldP spid="61" grpId="0" animBg="1"/>
      <p:bldP spid="62" grpId="0" animBg="1"/>
      <p:bldP spid="63" grpId="0" animBg="1"/>
      <p:bldP spid="64" grpId="0" animBg="1"/>
      <p:bldP spid="10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541679" y="3293580"/>
            <a:ext cx="1787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err="1">
                <a:solidFill>
                  <a:srgbClr val="FFFF00"/>
                </a:solidFill>
              </a:rPr>
              <a:t>Obfuscator.ACY</a:t>
            </a:r>
            <a:endParaRPr lang="en-US" altLang="ko-KR" dirty="0">
              <a:solidFill>
                <a:srgbClr val="FFFF00"/>
              </a:solidFill>
            </a:endParaRPr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4067944" y="163549"/>
            <a:ext cx="966143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5803596" y="3293580"/>
            <a:ext cx="1787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err="1">
                <a:solidFill>
                  <a:srgbClr val="FFFF00"/>
                </a:solidFill>
              </a:rPr>
              <a:t>Obfuscator.ACY</a:t>
            </a:r>
            <a:endParaRPr lang="en-US" altLang="ko-KR" dirty="0">
              <a:solidFill>
                <a:srgbClr val="FFFF00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758380" y="1844824"/>
            <a:ext cx="1902144" cy="3267912"/>
            <a:chOff x="5508104" y="1844824"/>
            <a:chExt cx="1902144" cy="3267912"/>
          </a:xfrm>
        </p:grpSpPr>
        <p:sp>
          <p:nvSpPr>
            <p:cNvPr id="15" name="사다리꼴 14"/>
            <p:cNvSpPr/>
            <p:nvPr/>
          </p:nvSpPr>
          <p:spPr>
            <a:xfrm rot="10800000">
              <a:off x="5672910" y="1844824"/>
              <a:ext cx="1426496" cy="846915"/>
            </a:xfrm>
            <a:prstGeom prst="trapezoid">
              <a:avLst>
                <a:gd name="adj" fmla="val 486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508104" y="2292765"/>
              <a:ext cx="1902144" cy="23965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다리꼴 16"/>
            <p:cNvSpPr/>
            <p:nvPr/>
          </p:nvSpPr>
          <p:spPr>
            <a:xfrm>
              <a:off x="5745927" y="4265821"/>
              <a:ext cx="1426496" cy="846915"/>
            </a:xfrm>
            <a:prstGeom prst="trapezoid">
              <a:avLst>
                <a:gd name="adj" fmla="val 486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자유형 17"/>
          <p:cNvSpPr/>
          <p:nvPr/>
        </p:nvSpPr>
        <p:spPr>
          <a:xfrm>
            <a:off x="5770964" y="1868240"/>
            <a:ext cx="1897380" cy="3268980"/>
          </a:xfrm>
          <a:custGeom>
            <a:avLst/>
            <a:gdLst>
              <a:gd name="connsiteX0" fmla="*/ 152400 w 1897380"/>
              <a:gd name="connsiteY0" fmla="*/ 0 h 3268980"/>
              <a:gd name="connsiteX1" fmla="*/ 1592580 w 1897380"/>
              <a:gd name="connsiteY1" fmla="*/ 0 h 3268980"/>
              <a:gd name="connsiteX2" fmla="*/ 1371600 w 1897380"/>
              <a:gd name="connsiteY2" fmla="*/ 449580 h 3268980"/>
              <a:gd name="connsiteX3" fmla="*/ 1897380 w 1897380"/>
              <a:gd name="connsiteY3" fmla="*/ 449580 h 3268980"/>
              <a:gd name="connsiteX4" fmla="*/ 1897380 w 1897380"/>
              <a:gd name="connsiteY4" fmla="*/ 2842260 h 3268980"/>
              <a:gd name="connsiteX5" fmla="*/ 1463040 w 1897380"/>
              <a:gd name="connsiteY5" fmla="*/ 2842260 h 3268980"/>
              <a:gd name="connsiteX6" fmla="*/ 1668780 w 1897380"/>
              <a:gd name="connsiteY6" fmla="*/ 3268980 h 3268980"/>
              <a:gd name="connsiteX7" fmla="*/ 243840 w 1897380"/>
              <a:gd name="connsiteY7" fmla="*/ 3268980 h 3268980"/>
              <a:gd name="connsiteX8" fmla="*/ 449580 w 1897380"/>
              <a:gd name="connsiteY8" fmla="*/ 2842260 h 3268980"/>
              <a:gd name="connsiteX9" fmla="*/ 0 w 1897380"/>
              <a:gd name="connsiteY9" fmla="*/ 2842260 h 3268980"/>
              <a:gd name="connsiteX10" fmla="*/ 0 w 1897380"/>
              <a:gd name="connsiteY10" fmla="*/ 419100 h 3268980"/>
              <a:gd name="connsiteX11" fmla="*/ 365760 w 1897380"/>
              <a:gd name="connsiteY11" fmla="*/ 426720 h 3268980"/>
              <a:gd name="connsiteX12" fmla="*/ 152400 w 1897380"/>
              <a:gd name="connsiteY12" fmla="*/ 0 h 326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97380" h="3268980">
                <a:moveTo>
                  <a:pt x="152400" y="0"/>
                </a:moveTo>
                <a:lnTo>
                  <a:pt x="1592580" y="0"/>
                </a:lnTo>
                <a:lnTo>
                  <a:pt x="1371600" y="449580"/>
                </a:lnTo>
                <a:lnTo>
                  <a:pt x="1897380" y="449580"/>
                </a:lnTo>
                <a:lnTo>
                  <a:pt x="1897380" y="2842260"/>
                </a:lnTo>
                <a:lnTo>
                  <a:pt x="1463040" y="2842260"/>
                </a:lnTo>
                <a:lnTo>
                  <a:pt x="1668780" y="3268980"/>
                </a:lnTo>
                <a:lnTo>
                  <a:pt x="243840" y="3268980"/>
                </a:lnTo>
                <a:lnTo>
                  <a:pt x="449580" y="2842260"/>
                </a:lnTo>
                <a:lnTo>
                  <a:pt x="0" y="2842260"/>
                </a:lnTo>
                <a:lnTo>
                  <a:pt x="0" y="419100"/>
                </a:lnTo>
                <a:lnTo>
                  <a:pt x="365760" y="426720"/>
                </a:lnTo>
                <a:lnTo>
                  <a:pt x="152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5731608" y="1843756"/>
            <a:ext cx="1897380" cy="3268980"/>
          </a:xfrm>
          <a:custGeom>
            <a:avLst/>
            <a:gdLst>
              <a:gd name="connsiteX0" fmla="*/ 152400 w 1897380"/>
              <a:gd name="connsiteY0" fmla="*/ 0 h 3268980"/>
              <a:gd name="connsiteX1" fmla="*/ 1592580 w 1897380"/>
              <a:gd name="connsiteY1" fmla="*/ 0 h 3268980"/>
              <a:gd name="connsiteX2" fmla="*/ 1371600 w 1897380"/>
              <a:gd name="connsiteY2" fmla="*/ 449580 h 3268980"/>
              <a:gd name="connsiteX3" fmla="*/ 1897380 w 1897380"/>
              <a:gd name="connsiteY3" fmla="*/ 449580 h 3268980"/>
              <a:gd name="connsiteX4" fmla="*/ 1897380 w 1897380"/>
              <a:gd name="connsiteY4" fmla="*/ 2842260 h 3268980"/>
              <a:gd name="connsiteX5" fmla="*/ 1463040 w 1897380"/>
              <a:gd name="connsiteY5" fmla="*/ 2842260 h 3268980"/>
              <a:gd name="connsiteX6" fmla="*/ 1668780 w 1897380"/>
              <a:gd name="connsiteY6" fmla="*/ 3268980 h 3268980"/>
              <a:gd name="connsiteX7" fmla="*/ 243840 w 1897380"/>
              <a:gd name="connsiteY7" fmla="*/ 3268980 h 3268980"/>
              <a:gd name="connsiteX8" fmla="*/ 449580 w 1897380"/>
              <a:gd name="connsiteY8" fmla="*/ 2842260 h 3268980"/>
              <a:gd name="connsiteX9" fmla="*/ 0 w 1897380"/>
              <a:gd name="connsiteY9" fmla="*/ 2842260 h 3268980"/>
              <a:gd name="connsiteX10" fmla="*/ 0 w 1897380"/>
              <a:gd name="connsiteY10" fmla="*/ 419100 h 3268980"/>
              <a:gd name="connsiteX11" fmla="*/ 365760 w 1897380"/>
              <a:gd name="connsiteY11" fmla="*/ 426720 h 3268980"/>
              <a:gd name="connsiteX12" fmla="*/ 152400 w 1897380"/>
              <a:gd name="connsiteY12" fmla="*/ 0 h 326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97380" h="3268980">
                <a:moveTo>
                  <a:pt x="152400" y="0"/>
                </a:moveTo>
                <a:lnTo>
                  <a:pt x="1592580" y="0"/>
                </a:lnTo>
                <a:lnTo>
                  <a:pt x="1371600" y="449580"/>
                </a:lnTo>
                <a:lnTo>
                  <a:pt x="1897380" y="449580"/>
                </a:lnTo>
                <a:lnTo>
                  <a:pt x="1897380" y="2842260"/>
                </a:lnTo>
                <a:lnTo>
                  <a:pt x="1463040" y="2842260"/>
                </a:lnTo>
                <a:lnTo>
                  <a:pt x="1668780" y="3268980"/>
                </a:lnTo>
                <a:lnTo>
                  <a:pt x="243840" y="3268980"/>
                </a:lnTo>
                <a:lnTo>
                  <a:pt x="449580" y="2842260"/>
                </a:lnTo>
                <a:lnTo>
                  <a:pt x="0" y="2842260"/>
                </a:lnTo>
                <a:lnTo>
                  <a:pt x="0" y="419100"/>
                </a:lnTo>
                <a:lnTo>
                  <a:pt x="365760" y="426720"/>
                </a:lnTo>
                <a:lnTo>
                  <a:pt x="152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5770964" y="1843756"/>
            <a:ext cx="1897380" cy="3268980"/>
          </a:xfrm>
          <a:custGeom>
            <a:avLst/>
            <a:gdLst>
              <a:gd name="connsiteX0" fmla="*/ 152400 w 1897380"/>
              <a:gd name="connsiteY0" fmla="*/ 0 h 3268980"/>
              <a:gd name="connsiteX1" fmla="*/ 1592580 w 1897380"/>
              <a:gd name="connsiteY1" fmla="*/ 0 h 3268980"/>
              <a:gd name="connsiteX2" fmla="*/ 1371600 w 1897380"/>
              <a:gd name="connsiteY2" fmla="*/ 449580 h 3268980"/>
              <a:gd name="connsiteX3" fmla="*/ 1897380 w 1897380"/>
              <a:gd name="connsiteY3" fmla="*/ 449580 h 3268980"/>
              <a:gd name="connsiteX4" fmla="*/ 1897380 w 1897380"/>
              <a:gd name="connsiteY4" fmla="*/ 2842260 h 3268980"/>
              <a:gd name="connsiteX5" fmla="*/ 1463040 w 1897380"/>
              <a:gd name="connsiteY5" fmla="*/ 2842260 h 3268980"/>
              <a:gd name="connsiteX6" fmla="*/ 1668780 w 1897380"/>
              <a:gd name="connsiteY6" fmla="*/ 3268980 h 3268980"/>
              <a:gd name="connsiteX7" fmla="*/ 243840 w 1897380"/>
              <a:gd name="connsiteY7" fmla="*/ 3268980 h 3268980"/>
              <a:gd name="connsiteX8" fmla="*/ 449580 w 1897380"/>
              <a:gd name="connsiteY8" fmla="*/ 2842260 h 3268980"/>
              <a:gd name="connsiteX9" fmla="*/ 0 w 1897380"/>
              <a:gd name="connsiteY9" fmla="*/ 2842260 h 3268980"/>
              <a:gd name="connsiteX10" fmla="*/ 0 w 1897380"/>
              <a:gd name="connsiteY10" fmla="*/ 419100 h 3268980"/>
              <a:gd name="connsiteX11" fmla="*/ 365760 w 1897380"/>
              <a:gd name="connsiteY11" fmla="*/ 426720 h 3268980"/>
              <a:gd name="connsiteX12" fmla="*/ 152400 w 1897380"/>
              <a:gd name="connsiteY12" fmla="*/ 0 h 326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97380" h="3268980">
                <a:moveTo>
                  <a:pt x="152400" y="0"/>
                </a:moveTo>
                <a:lnTo>
                  <a:pt x="1592580" y="0"/>
                </a:lnTo>
                <a:lnTo>
                  <a:pt x="1371600" y="449580"/>
                </a:lnTo>
                <a:lnTo>
                  <a:pt x="1897380" y="449580"/>
                </a:lnTo>
                <a:lnTo>
                  <a:pt x="1897380" y="2842260"/>
                </a:lnTo>
                <a:lnTo>
                  <a:pt x="1463040" y="2842260"/>
                </a:lnTo>
                <a:lnTo>
                  <a:pt x="1668780" y="3268980"/>
                </a:lnTo>
                <a:lnTo>
                  <a:pt x="243840" y="3268980"/>
                </a:lnTo>
                <a:lnTo>
                  <a:pt x="449580" y="2842260"/>
                </a:lnTo>
                <a:lnTo>
                  <a:pt x="0" y="2842260"/>
                </a:lnTo>
                <a:lnTo>
                  <a:pt x="0" y="419100"/>
                </a:lnTo>
                <a:lnTo>
                  <a:pt x="365760" y="426720"/>
                </a:lnTo>
                <a:lnTo>
                  <a:pt x="152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761596" y="1868240"/>
            <a:ext cx="1897380" cy="3268980"/>
          </a:xfrm>
          <a:custGeom>
            <a:avLst/>
            <a:gdLst>
              <a:gd name="connsiteX0" fmla="*/ 152400 w 1897380"/>
              <a:gd name="connsiteY0" fmla="*/ 0 h 3268980"/>
              <a:gd name="connsiteX1" fmla="*/ 1592580 w 1897380"/>
              <a:gd name="connsiteY1" fmla="*/ 0 h 3268980"/>
              <a:gd name="connsiteX2" fmla="*/ 1371600 w 1897380"/>
              <a:gd name="connsiteY2" fmla="*/ 449580 h 3268980"/>
              <a:gd name="connsiteX3" fmla="*/ 1897380 w 1897380"/>
              <a:gd name="connsiteY3" fmla="*/ 449580 h 3268980"/>
              <a:gd name="connsiteX4" fmla="*/ 1897380 w 1897380"/>
              <a:gd name="connsiteY4" fmla="*/ 2842260 h 3268980"/>
              <a:gd name="connsiteX5" fmla="*/ 1463040 w 1897380"/>
              <a:gd name="connsiteY5" fmla="*/ 2842260 h 3268980"/>
              <a:gd name="connsiteX6" fmla="*/ 1668780 w 1897380"/>
              <a:gd name="connsiteY6" fmla="*/ 3268980 h 3268980"/>
              <a:gd name="connsiteX7" fmla="*/ 243840 w 1897380"/>
              <a:gd name="connsiteY7" fmla="*/ 3268980 h 3268980"/>
              <a:gd name="connsiteX8" fmla="*/ 449580 w 1897380"/>
              <a:gd name="connsiteY8" fmla="*/ 2842260 h 3268980"/>
              <a:gd name="connsiteX9" fmla="*/ 0 w 1897380"/>
              <a:gd name="connsiteY9" fmla="*/ 2842260 h 3268980"/>
              <a:gd name="connsiteX10" fmla="*/ 0 w 1897380"/>
              <a:gd name="connsiteY10" fmla="*/ 419100 h 3268980"/>
              <a:gd name="connsiteX11" fmla="*/ 365760 w 1897380"/>
              <a:gd name="connsiteY11" fmla="*/ 426720 h 3268980"/>
              <a:gd name="connsiteX12" fmla="*/ 152400 w 1897380"/>
              <a:gd name="connsiteY12" fmla="*/ 0 h 326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97380" h="3268980">
                <a:moveTo>
                  <a:pt x="152400" y="0"/>
                </a:moveTo>
                <a:lnTo>
                  <a:pt x="1592580" y="0"/>
                </a:lnTo>
                <a:lnTo>
                  <a:pt x="1371600" y="449580"/>
                </a:lnTo>
                <a:lnTo>
                  <a:pt x="1897380" y="449580"/>
                </a:lnTo>
                <a:lnTo>
                  <a:pt x="1897380" y="2842260"/>
                </a:lnTo>
                <a:lnTo>
                  <a:pt x="1463040" y="2842260"/>
                </a:lnTo>
                <a:lnTo>
                  <a:pt x="1668780" y="3268980"/>
                </a:lnTo>
                <a:lnTo>
                  <a:pt x="243840" y="3268980"/>
                </a:lnTo>
                <a:lnTo>
                  <a:pt x="449580" y="2842260"/>
                </a:lnTo>
                <a:lnTo>
                  <a:pt x="0" y="2842260"/>
                </a:lnTo>
                <a:lnTo>
                  <a:pt x="0" y="419100"/>
                </a:lnTo>
                <a:lnTo>
                  <a:pt x="365760" y="426720"/>
                </a:lnTo>
                <a:lnTo>
                  <a:pt x="152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11" descr="https://t1.daumcdn.net/thumb/R1280x0/?fname=http://t1.daumcdn.net/brunch/service/user/1c2I/image/wVaHDj13OkgS3arXaIqyNUKAJU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509" y="2268282"/>
            <a:ext cx="2647850" cy="176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756987" y="4206927"/>
            <a:ext cx="188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모델  </a:t>
            </a:r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067944" y="1243669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err="1">
                <a:solidFill>
                  <a:srgbClr val="FFFF00"/>
                </a:solidFill>
              </a:rPr>
              <a:t>Simda</a:t>
            </a:r>
            <a:endParaRPr lang="en-US" altLang="ko-KR" dirty="0">
              <a:solidFill>
                <a:srgbClr val="FFFF00"/>
              </a:solidFill>
            </a:endParaRPr>
          </a:p>
        </p:txBody>
      </p:sp>
      <p:pic>
        <p:nvPicPr>
          <p:cNvPr id="31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4067943" y="163549"/>
            <a:ext cx="966143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" name="직선 연결선 35"/>
          <p:cNvCxnSpPr/>
          <p:nvPr/>
        </p:nvCxnSpPr>
        <p:spPr>
          <a:xfrm>
            <a:off x="5312509" y="5157192"/>
            <a:ext cx="2787883" cy="10081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5312509" y="5157192"/>
            <a:ext cx="2787883" cy="10081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4067942" y="163549"/>
            <a:ext cx="966143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76158" y="4081155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err="1" smtClean="0">
                <a:solidFill>
                  <a:srgbClr val="FFFF00"/>
                </a:solidFill>
              </a:rPr>
              <a:t>Ramnit</a:t>
            </a:r>
            <a:endParaRPr lang="en-US" altLang="ko-KR" dirty="0">
              <a:solidFill>
                <a:srgbClr val="FFFF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98648" y="4081155"/>
            <a:ext cx="1015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>
                <a:solidFill>
                  <a:srgbClr val="FFFF00"/>
                </a:solidFill>
              </a:rPr>
              <a:t>Lollipop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67913" y="4081346"/>
            <a:ext cx="1463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>
                <a:solidFill>
                  <a:srgbClr val="FFFF00"/>
                </a:solidFill>
              </a:rPr>
              <a:t>Kelihos_ver3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003216" y="4081155"/>
            <a:ext cx="864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err="1">
                <a:solidFill>
                  <a:srgbClr val="FFFF00"/>
                </a:solidFill>
              </a:rPr>
              <a:t>Vundo</a:t>
            </a:r>
            <a:endParaRPr lang="en-US" altLang="ko-KR" dirty="0">
              <a:solidFill>
                <a:srgbClr val="FFFF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08998" y="4067780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err="1">
                <a:solidFill>
                  <a:srgbClr val="FFFF00"/>
                </a:solidFill>
              </a:rPr>
              <a:t>Simda</a:t>
            </a:r>
            <a:endParaRPr lang="en-US" altLang="ko-KR" dirty="0">
              <a:solidFill>
                <a:srgbClr val="FFFF0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43819" y="1844824"/>
            <a:ext cx="2647850" cy="3267912"/>
            <a:chOff x="323528" y="1353459"/>
            <a:chExt cx="3207604" cy="3958747"/>
          </a:xfrm>
        </p:grpSpPr>
        <p:sp>
          <p:nvSpPr>
            <p:cNvPr id="10" name="사다리꼴 9"/>
            <p:cNvSpPr/>
            <p:nvPr/>
          </p:nvSpPr>
          <p:spPr>
            <a:xfrm rot="10800000">
              <a:off x="1154868" y="1353459"/>
              <a:ext cx="1728057" cy="1025952"/>
            </a:xfrm>
            <a:prstGeom prst="trapezoid">
              <a:avLst>
                <a:gd name="adj" fmla="val 4869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55222" y="1896094"/>
              <a:ext cx="2304256" cy="29031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11" descr="https://t1.daumcdn.net/thumb/R1280x0/?fname=http://t1.daumcdn.net/brunch/service/user/1c2I/image/wVaHDj13OkgS3arXaIqyNUKAJUY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896094"/>
              <a:ext cx="3207604" cy="213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사다리꼴 12"/>
            <p:cNvSpPr/>
            <p:nvPr/>
          </p:nvSpPr>
          <p:spPr>
            <a:xfrm>
              <a:off x="1243321" y="4286254"/>
              <a:ext cx="1728057" cy="1025952"/>
            </a:xfrm>
            <a:prstGeom prst="trapezoid">
              <a:avLst>
                <a:gd name="adj" fmla="val 4869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475656" y="4283804"/>
            <a:ext cx="188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모델  </a:t>
            </a:r>
            <a:r>
              <a:rPr lang="en-US" altLang="ko-KR" dirty="0" smtClean="0"/>
              <a:t>A</a:t>
            </a:r>
            <a:endParaRPr lang="ko-KR" altLang="en-US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1280059" y="5157192"/>
            <a:ext cx="2787883" cy="10081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280059" y="5157192"/>
            <a:ext cx="2787883" cy="100811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6.93642E-7 L 0.04601 0.00208 L 0.08889 0.00416 L 0.12223 0.02751 L 0.16667 0.05919 L 0.19688 0.09086 L 0.21754 0.11422 L 0.23177 0.17965 L 0.23976 0.39121 " pathEditMode="relative" ptsTypes="AAAAAAAAA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-1.6185E-6 L 3.61111E-6 0.3204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35" presetClass="emph" presetSubtype="0" repeatCount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6.06936E-6 L -0.15868 0.01063 L -0.24757 0.05918 L -0.24757 0.37202 " pathEditMode="relative" ptsTypes="AAAA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5.55556E-7 -1.6185E-6 L -5.55556E-7 0.30983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35" presetClass="emph" presetSubtype="0" repeatCount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292080" y="1097336"/>
            <a:ext cx="2808312" cy="439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248003" y="3848160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smtClean="0">
                <a:solidFill>
                  <a:srgbClr val="FF0000"/>
                </a:solidFill>
              </a:rPr>
              <a:t>collect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57954" y="3848160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smtClean="0">
                <a:solidFill>
                  <a:srgbClr val="FF0000"/>
                </a:solidFill>
              </a:rPr>
              <a:t>Misclassification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255774" y="3848160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smtClean="0">
                <a:solidFill>
                  <a:srgbClr val="FF0000"/>
                </a:solidFill>
              </a:rPr>
              <a:t>collect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43947" y="3848160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smtClean="0">
                <a:solidFill>
                  <a:srgbClr val="FF0000"/>
                </a:solidFill>
              </a:rPr>
              <a:t>Misclassification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248003" y="3848160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smtClean="0">
                <a:solidFill>
                  <a:srgbClr val="FF0000"/>
                </a:solidFill>
              </a:rPr>
              <a:t>collect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3947" y="3848160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smtClean="0">
                <a:solidFill>
                  <a:srgbClr val="FF0000"/>
                </a:solidFill>
              </a:rPr>
              <a:t>Misclassification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255774" y="3848160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smtClean="0">
                <a:solidFill>
                  <a:srgbClr val="FF0000"/>
                </a:solidFill>
              </a:rPr>
              <a:t>collect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714727" y="148225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863779" y="148225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992719" y="148225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1121580" y="137383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1282145" y="148225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1398804" y="148225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1547856" y="148225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1676796" y="148225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1805657" y="137383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755728" y="4743404"/>
            <a:ext cx="188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Adversarial Dataset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769583" y="3848160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smtClean="0">
                <a:solidFill>
                  <a:srgbClr val="FF0000"/>
                </a:solidFill>
              </a:rPr>
              <a:t>Misclassification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57954" y="3848160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smtClean="0">
                <a:solidFill>
                  <a:srgbClr val="FF0000"/>
                </a:solidFill>
              </a:rPr>
              <a:t>Misclassification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3" name="Picture 11" descr="https://t1.daumcdn.net/thumb/R1280x0/?fname=http://t1.daumcdn.net/brunch/service/user/1c2I/image/wVaHDj13OkgS3arXaIqyNUKAJU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6" y="2268282"/>
            <a:ext cx="2647850" cy="176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1338996" y="2610494"/>
            <a:ext cx="966143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1346850" y="2582792"/>
            <a:ext cx="966143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1346850" y="2621316"/>
            <a:ext cx="966143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1338995" y="2621316"/>
            <a:ext cx="966143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1346849" y="2610494"/>
            <a:ext cx="966143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자유형 10"/>
          <p:cNvSpPr/>
          <p:nvPr/>
        </p:nvSpPr>
        <p:spPr>
          <a:xfrm>
            <a:off x="726421" y="1843756"/>
            <a:ext cx="1897380" cy="3268980"/>
          </a:xfrm>
          <a:custGeom>
            <a:avLst/>
            <a:gdLst>
              <a:gd name="connsiteX0" fmla="*/ 152400 w 1897380"/>
              <a:gd name="connsiteY0" fmla="*/ 0 h 3268980"/>
              <a:gd name="connsiteX1" fmla="*/ 1592580 w 1897380"/>
              <a:gd name="connsiteY1" fmla="*/ 0 h 3268980"/>
              <a:gd name="connsiteX2" fmla="*/ 1371600 w 1897380"/>
              <a:gd name="connsiteY2" fmla="*/ 449580 h 3268980"/>
              <a:gd name="connsiteX3" fmla="*/ 1897380 w 1897380"/>
              <a:gd name="connsiteY3" fmla="*/ 449580 h 3268980"/>
              <a:gd name="connsiteX4" fmla="*/ 1897380 w 1897380"/>
              <a:gd name="connsiteY4" fmla="*/ 2842260 h 3268980"/>
              <a:gd name="connsiteX5" fmla="*/ 1463040 w 1897380"/>
              <a:gd name="connsiteY5" fmla="*/ 2842260 h 3268980"/>
              <a:gd name="connsiteX6" fmla="*/ 1668780 w 1897380"/>
              <a:gd name="connsiteY6" fmla="*/ 3268980 h 3268980"/>
              <a:gd name="connsiteX7" fmla="*/ 243840 w 1897380"/>
              <a:gd name="connsiteY7" fmla="*/ 3268980 h 3268980"/>
              <a:gd name="connsiteX8" fmla="*/ 449580 w 1897380"/>
              <a:gd name="connsiteY8" fmla="*/ 2842260 h 3268980"/>
              <a:gd name="connsiteX9" fmla="*/ 0 w 1897380"/>
              <a:gd name="connsiteY9" fmla="*/ 2842260 h 3268980"/>
              <a:gd name="connsiteX10" fmla="*/ 0 w 1897380"/>
              <a:gd name="connsiteY10" fmla="*/ 419100 h 3268980"/>
              <a:gd name="connsiteX11" fmla="*/ 365760 w 1897380"/>
              <a:gd name="connsiteY11" fmla="*/ 426720 h 3268980"/>
              <a:gd name="connsiteX12" fmla="*/ 152400 w 1897380"/>
              <a:gd name="connsiteY12" fmla="*/ 0 h 326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97380" h="3268980">
                <a:moveTo>
                  <a:pt x="152400" y="0"/>
                </a:moveTo>
                <a:lnTo>
                  <a:pt x="1592580" y="0"/>
                </a:lnTo>
                <a:lnTo>
                  <a:pt x="1371600" y="449580"/>
                </a:lnTo>
                <a:lnTo>
                  <a:pt x="1897380" y="449580"/>
                </a:lnTo>
                <a:lnTo>
                  <a:pt x="1897380" y="2842260"/>
                </a:lnTo>
                <a:lnTo>
                  <a:pt x="1463040" y="2842260"/>
                </a:lnTo>
                <a:lnTo>
                  <a:pt x="1668780" y="3268980"/>
                </a:lnTo>
                <a:lnTo>
                  <a:pt x="243840" y="3268980"/>
                </a:lnTo>
                <a:lnTo>
                  <a:pt x="449580" y="2842260"/>
                </a:lnTo>
                <a:lnTo>
                  <a:pt x="0" y="2842260"/>
                </a:lnTo>
                <a:lnTo>
                  <a:pt x="0" y="419100"/>
                </a:lnTo>
                <a:lnTo>
                  <a:pt x="365760" y="426720"/>
                </a:lnTo>
                <a:lnTo>
                  <a:pt x="152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717053" y="1868240"/>
            <a:ext cx="1897380" cy="3268980"/>
          </a:xfrm>
          <a:custGeom>
            <a:avLst/>
            <a:gdLst>
              <a:gd name="connsiteX0" fmla="*/ 152400 w 1897380"/>
              <a:gd name="connsiteY0" fmla="*/ 0 h 3268980"/>
              <a:gd name="connsiteX1" fmla="*/ 1592580 w 1897380"/>
              <a:gd name="connsiteY1" fmla="*/ 0 h 3268980"/>
              <a:gd name="connsiteX2" fmla="*/ 1371600 w 1897380"/>
              <a:gd name="connsiteY2" fmla="*/ 449580 h 3268980"/>
              <a:gd name="connsiteX3" fmla="*/ 1897380 w 1897380"/>
              <a:gd name="connsiteY3" fmla="*/ 449580 h 3268980"/>
              <a:gd name="connsiteX4" fmla="*/ 1897380 w 1897380"/>
              <a:gd name="connsiteY4" fmla="*/ 2842260 h 3268980"/>
              <a:gd name="connsiteX5" fmla="*/ 1463040 w 1897380"/>
              <a:gd name="connsiteY5" fmla="*/ 2842260 h 3268980"/>
              <a:gd name="connsiteX6" fmla="*/ 1668780 w 1897380"/>
              <a:gd name="connsiteY6" fmla="*/ 3268980 h 3268980"/>
              <a:gd name="connsiteX7" fmla="*/ 243840 w 1897380"/>
              <a:gd name="connsiteY7" fmla="*/ 3268980 h 3268980"/>
              <a:gd name="connsiteX8" fmla="*/ 449580 w 1897380"/>
              <a:gd name="connsiteY8" fmla="*/ 2842260 h 3268980"/>
              <a:gd name="connsiteX9" fmla="*/ 0 w 1897380"/>
              <a:gd name="connsiteY9" fmla="*/ 2842260 h 3268980"/>
              <a:gd name="connsiteX10" fmla="*/ 0 w 1897380"/>
              <a:gd name="connsiteY10" fmla="*/ 419100 h 3268980"/>
              <a:gd name="connsiteX11" fmla="*/ 365760 w 1897380"/>
              <a:gd name="connsiteY11" fmla="*/ 426720 h 3268980"/>
              <a:gd name="connsiteX12" fmla="*/ 152400 w 1897380"/>
              <a:gd name="connsiteY12" fmla="*/ 0 h 326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97380" h="3268980">
                <a:moveTo>
                  <a:pt x="152400" y="0"/>
                </a:moveTo>
                <a:lnTo>
                  <a:pt x="1592580" y="0"/>
                </a:lnTo>
                <a:lnTo>
                  <a:pt x="1371600" y="449580"/>
                </a:lnTo>
                <a:lnTo>
                  <a:pt x="1897380" y="449580"/>
                </a:lnTo>
                <a:lnTo>
                  <a:pt x="1897380" y="2842260"/>
                </a:lnTo>
                <a:lnTo>
                  <a:pt x="1463040" y="2842260"/>
                </a:lnTo>
                <a:lnTo>
                  <a:pt x="1668780" y="3268980"/>
                </a:lnTo>
                <a:lnTo>
                  <a:pt x="243840" y="3268980"/>
                </a:lnTo>
                <a:lnTo>
                  <a:pt x="449580" y="2842260"/>
                </a:lnTo>
                <a:lnTo>
                  <a:pt x="0" y="2842260"/>
                </a:lnTo>
                <a:lnTo>
                  <a:pt x="0" y="419100"/>
                </a:lnTo>
                <a:lnTo>
                  <a:pt x="365760" y="426720"/>
                </a:lnTo>
                <a:lnTo>
                  <a:pt x="152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9053" y="3293580"/>
            <a:ext cx="1787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err="1">
                <a:solidFill>
                  <a:srgbClr val="FFFF00"/>
                </a:solidFill>
              </a:rPr>
              <a:t>Obfuscator.ACY</a:t>
            </a:r>
            <a:endParaRPr lang="en-US" altLang="ko-KR" dirty="0">
              <a:solidFill>
                <a:srgbClr val="FFFF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3837" y="1844824"/>
            <a:ext cx="1902144" cy="3267912"/>
            <a:chOff x="5508104" y="1844824"/>
            <a:chExt cx="1902144" cy="3267912"/>
          </a:xfrm>
        </p:grpSpPr>
        <p:sp>
          <p:nvSpPr>
            <p:cNvPr id="6" name="사다리꼴 5"/>
            <p:cNvSpPr/>
            <p:nvPr/>
          </p:nvSpPr>
          <p:spPr>
            <a:xfrm rot="10800000">
              <a:off x="5672910" y="1844824"/>
              <a:ext cx="1426496" cy="846915"/>
            </a:xfrm>
            <a:prstGeom prst="trapezoid">
              <a:avLst>
                <a:gd name="adj" fmla="val 486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508104" y="2292765"/>
              <a:ext cx="1902144" cy="23965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다리꼴 7"/>
            <p:cNvSpPr/>
            <p:nvPr/>
          </p:nvSpPr>
          <p:spPr>
            <a:xfrm>
              <a:off x="5745927" y="4265821"/>
              <a:ext cx="1426496" cy="846915"/>
            </a:xfrm>
            <a:prstGeom prst="trapezoid">
              <a:avLst>
                <a:gd name="adj" fmla="val 486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자유형 8"/>
          <p:cNvSpPr/>
          <p:nvPr/>
        </p:nvSpPr>
        <p:spPr>
          <a:xfrm>
            <a:off x="726421" y="1868240"/>
            <a:ext cx="1897380" cy="3268980"/>
          </a:xfrm>
          <a:custGeom>
            <a:avLst/>
            <a:gdLst>
              <a:gd name="connsiteX0" fmla="*/ 152400 w 1897380"/>
              <a:gd name="connsiteY0" fmla="*/ 0 h 3268980"/>
              <a:gd name="connsiteX1" fmla="*/ 1592580 w 1897380"/>
              <a:gd name="connsiteY1" fmla="*/ 0 h 3268980"/>
              <a:gd name="connsiteX2" fmla="*/ 1371600 w 1897380"/>
              <a:gd name="connsiteY2" fmla="*/ 449580 h 3268980"/>
              <a:gd name="connsiteX3" fmla="*/ 1897380 w 1897380"/>
              <a:gd name="connsiteY3" fmla="*/ 449580 h 3268980"/>
              <a:gd name="connsiteX4" fmla="*/ 1897380 w 1897380"/>
              <a:gd name="connsiteY4" fmla="*/ 2842260 h 3268980"/>
              <a:gd name="connsiteX5" fmla="*/ 1463040 w 1897380"/>
              <a:gd name="connsiteY5" fmla="*/ 2842260 h 3268980"/>
              <a:gd name="connsiteX6" fmla="*/ 1668780 w 1897380"/>
              <a:gd name="connsiteY6" fmla="*/ 3268980 h 3268980"/>
              <a:gd name="connsiteX7" fmla="*/ 243840 w 1897380"/>
              <a:gd name="connsiteY7" fmla="*/ 3268980 h 3268980"/>
              <a:gd name="connsiteX8" fmla="*/ 449580 w 1897380"/>
              <a:gd name="connsiteY8" fmla="*/ 2842260 h 3268980"/>
              <a:gd name="connsiteX9" fmla="*/ 0 w 1897380"/>
              <a:gd name="connsiteY9" fmla="*/ 2842260 h 3268980"/>
              <a:gd name="connsiteX10" fmla="*/ 0 w 1897380"/>
              <a:gd name="connsiteY10" fmla="*/ 419100 h 3268980"/>
              <a:gd name="connsiteX11" fmla="*/ 365760 w 1897380"/>
              <a:gd name="connsiteY11" fmla="*/ 426720 h 3268980"/>
              <a:gd name="connsiteX12" fmla="*/ 152400 w 1897380"/>
              <a:gd name="connsiteY12" fmla="*/ 0 h 326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97380" h="3268980">
                <a:moveTo>
                  <a:pt x="152400" y="0"/>
                </a:moveTo>
                <a:lnTo>
                  <a:pt x="1592580" y="0"/>
                </a:lnTo>
                <a:lnTo>
                  <a:pt x="1371600" y="449580"/>
                </a:lnTo>
                <a:lnTo>
                  <a:pt x="1897380" y="449580"/>
                </a:lnTo>
                <a:lnTo>
                  <a:pt x="1897380" y="2842260"/>
                </a:lnTo>
                <a:lnTo>
                  <a:pt x="1463040" y="2842260"/>
                </a:lnTo>
                <a:lnTo>
                  <a:pt x="1668780" y="3268980"/>
                </a:lnTo>
                <a:lnTo>
                  <a:pt x="243840" y="3268980"/>
                </a:lnTo>
                <a:lnTo>
                  <a:pt x="449580" y="2842260"/>
                </a:lnTo>
                <a:lnTo>
                  <a:pt x="0" y="2842260"/>
                </a:lnTo>
                <a:lnTo>
                  <a:pt x="0" y="419100"/>
                </a:lnTo>
                <a:lnTo>
                  <a:pt x="365760" y="426720"/>
                </a:lnTo>
                <a:lnTo>
                  <a:pt x="152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687065" y="1843756"/>
            <a:ext cx="1897380" cy="3268980"/>
          </a:xfrm>
          <a:custGeom>
            <a:avLst/>
            <a:gdLst>
              <a:gd name="connsiteX0" fmla="*/ 152400 w 1897380"/>
              <a:gd name="connsiteY0" fmla="*/ 0 h 3268980"/>
              <a:gd name="connsiteX1" fmla="*/ 1592580 w 1897380"/>
              <a:gd name="connsiteY1" fmla="*/ 0 h 3268980"/>
              <a:gd name="connsiteX2" fmla="*/ 1371600 w 1897380"/>
              <a:gd name="connsiteY2" fmla="*/ 449580 h 3268980"/>
              <a:gd name="connsiteX3" fmla="*/ 1897380 w 1897380"/>
              <a:gd name="connsiteY3" fmla="*/ 449580 h 3268980"/>
              <a:gd name="connsiteX4" fmla="*/ 1897380 w 1897380"/>
              <a:gd name="connsiteY4" fmla="*/ 2842260 h 3268980"/>
              <a:gd name="connsiteX5" fmla="*/ 1463040 w 1897380"/>
              <a:gd name="connsiteY5" fmla="*/ 2842260 h 3268980"/>
              <a:gd name="connsiteX6" fmla="*/ 1668780 w 1897380"/>
              <a:gd name="connsiteY6" fmla="*/ 3268980 h 3268980"/>
              <a:gd name="connsiteX7" fmla="*/ 243840 w 1897380"/>
              <a:gd name="connsiteY7" fmla="*/ 3268980 h 3268980"/>
              <a:gd name="connsiteX8" fmla="*/ 449580 w 1897380"/>
              <a:gd name="connsiteY8" fmla="*/ 2842260 h 3268980"/>
              <a:gd name="connsiteX9" fmla="*/ 0 w 1897380"/>
              <a:gd name="connsiteY9" fmla="*/ 2842260 h 3268980"/>
              <a:gd name="connsiteX10" fmla="*/ 0 w 1897380"/>
              <a:gd name="connsiteY10" fmla="*/ 419100 h 3268980"/>
              <a:gd name="connsiteX11" fmla="*/ 365760 w 1897380"/>
              <a:gd name="connsiteY11" fmla="*/ 426720 h 3268980"/>
              <a:gd name="connsiteX12" fmla="*/ 152400 w 1897380"/>
              <a:gd name="connsiteY12" fmla="*/ 0 h 326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97380" h="3268980">
                <a:moveTo>
                  <a:pt x="152400" y="0"/>
                </a:moveTo>
                <a:lnTo>
                  <a:pt x="1592580" y="0"/>
                </a:lnTo>
                <a:lnTo>
                  <a:pt x="1371600" y="449580"/>
                </a:lnTo>
                <a:lnTo>
                  <a:pt x="1897380" y="449580"/>
                </a:lnTo>
                <a:lnTo>
                  <a:pt x="1897380" y="2842260"/>
                </a:lnTo>
                <a:lnTo>
                  <a:pt x="1463040" y="2842260"/>
                </a:lnTo>
                <a:lnTo>
                  <a:pt x="1668780" y="3268980"/>
                </a:lnTo>
                <a:lnTo>
                  <a:pt x="243840" y="3268980"/>
                </a:lnTo>
                <a:lnTo>
                  <a:pt x="449580" y="2842260"/>
                </a:lnTo>
                <a:lnTo>
                  <a:pt x="0" y="2842260"/>
                </a:lnTo>
                <a:lnTo>
                  <a:pt x="0" y="419100"/>
                </a:lnTo>
                <a:lnTo>
                  <a:pt x="365760" y="426720"/>
                </a:lnTo>
                <a:lnTo>
                  <a:pt x="152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11" descr="https://t1.daumcdn.net/thumb/R1280x0/?fname=http://t1.daumcdn.net/brunch/service/user/1c2I/image/wVaHDj13OkgS3arXaIqyNUKAJU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31" y="2268281"/>
            <a:ext cx="2647850" cy="176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721132" y="4206927"/>
            <a:ext cx="188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모델  </a:t>
            </a:r>
            <a:r>
              <a:rPr lang="en-US" altLang="ko-KR" dirty="0" smtClean="0"/>
              <a:t>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80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59259E-6 L -0.0651 0.380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19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00191 0.2481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254 -0.20625 L -0.0118 7.40741E-7 " pathEditMode="relative" rAng="0" ptsTypes="AA">
                                      <p:cBhvr>
                                        <p:cTn id="11" dur="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26" y="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48148E-6 L -0.05104 0.37871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1893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00191 0.24815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03698 0.37871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8" y="1893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00191 0.24815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854 -0.20347 L -0.01493 0.00278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74" y="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path" presetSubtype="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-0.02066 0.37871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1893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path" presetSubtype="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48148E-6 L -0.00799 0.37871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1893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00191 0.24815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240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96296E-6 L -0.00191 0.24815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240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3854 -0.20903 L -0.01719 -0.01343 " pathEditMode="relative" rAng="0" ptsTypes="AA">
                                      <p:cBhvr>
                                        <p:cTn id="46" dur="5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795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2" presetClass="path" presetSubtype="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00955 0.3801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19005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96296E-6 L -0.00191 0.24815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254 -0.05532 L -0.00399 -0.00671 " pathEditMode="relative" rAng="0" ptsTypes="AA">
                                      <p:cBhvr>
                                        <p:cTn id="56" dur="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26" y="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42" presetClass="path" presetSubtype="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48148E-6 L 0.02379 0.37871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1" y="1893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96296E-6 L -0.00191 0.24815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42" presetClass="path" presetSubtype="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48148E-6 L 0.03785 0.37871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" y="1893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96296E-6 L -0.00191 0.24815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42" presetClass="path" presetSubtype="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84 0.0007 L 0.05295 0.3794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18935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96296E-6 L -0.00191 0.24815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854 -0.04977 L -0.00712 -0.00116 " pathEditMode="relative" rAng="0" ptsTypes="AA">
                                      <p:cBhvr>
                                        <p:cTn id="80" dur="5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92" y="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42" grpId="0"/>
      <p:bldP spid="42" grpId="1"/>
      <p:bldP spid="5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751311" y="2292765"/>
            <a:ext cx="2647850" cy="3267912"/>
            <a:chOff x="323528" y="1353459"/>
            <a:chExt cx="3207604" cy="3958747"/>
          </a:xfrm>
        </p:grpSpPr>
        <p:sp>
          <p:nvSpPr>
            <p:cNvPr id="11" name="사다리꼴 10"/>
            <p:cNvSpPr/>
            <p:nvPr/>
          </p:nvSpPr>
          <p:spPr>
            <a:xfrm rot="10800000">
              <a:off x="1154868" y="1353459"/>
              <a:ext cx="1728057" cy="1025952"/>
            </a:xfrm>
            <a:prstGeom prst="trapezoid">
              <a:avLst>
                <a:gd name="adj" fmla="val 4869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55222" y="1896094"/>
              <a:ext cx="2304256" cy="29031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11" descr="https://t1.daumcdn.net/thumb/R1280x0/?fname=http://t1.daumcdn.net/brunch/service/user/1c2I/image/wVaHDj13OkgS3arXaIqyNUKAJU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896094"/>
              <a:ext cx="3207604" cy="213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사다리꼴 13"/>
            <p:cNvSpPr/>
            <p:nvPr/>
          </p:nvSpPr>
          <p:spPr>
            <a:xfrm>
              <a:off x="1243321" y="4286254"/>
              <a:ext cx="1728057" cy="1025952"/>
            </a:xfrm>
            <a:prstGeom prst="trapezoid">
              <a:avLst>
                <a:gd name="adj" fmla="val 4869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49243" y="4653136"/>
            <a:ext cx="188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모델  </a:t>
            </a:r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16" name="아래쪽 화살표 15"/>
          <p:cNvSpPr/>
          <p:nvPr/>
        </p:nvSpPr>
        <p:spPr>
          <a:xfrm>
            <a:off x="1321261" y="1700276"/>
            <a:ext cx="1845582" cy="449532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611560" y="264689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728219" y="264689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877271" y="264689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1006211" y="264689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1135072" y="253847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0"/>
          <a:stretch/>
        </p:blipFill>
        <p:spPr bwMode="auto">
          <a:xfrm>
            <a:off x="1315091" y="233096"/>
            <a:ext cx="966143" cy="1080120"/>
          </a:xfrm>
          <a:prstGeom prst="rect">
            <a:avLst/>
          </a:prstGeom>
          <a:noFill/>
          <a:ln>
            <a:noFill/>
          </a:ln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2644605" y="233096"/>
            <a:ext cx="803048" cy="1137296"/>
            <a:chOff x="6876256" y="404664"/>
            <a:chExt cx="1521643" cy="1944216"/>
          </a:xfrm>
        </p:grpSpPr>
        <p:sp>
          <p:nvSpPr>
            <p:cNvPr id="24" name="한쪽 모서리는 잘리고 다른 쪽 모서리는 둥근 사각형 23"/>
            <p:cNvSpPr/>
            <p:nvPr/>
          </p:nvSpPr>
          <p:spPr>
            <a:xfrm>
              <a:off x="6876256" y="404664"/>
              <a:ext cx="1512168" cy="1944216"/>
            </a:xfrm>
            <a:prstGeom prst="snipRoundRect">
              <a:avLst>
                <a:gd name="adj1" fmla="val 0"/>
                <a:gd name="adj2" fmla="val 3178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각 삼각형 24"/>
            <p:cNvSpPr/>
            <p:nvPr/>
          </p:nvSpPr>
          <p:spPr>
            <a:xfrm>
              <a:off x="7893843" y="404664"/>
              <a:ext cx="504056" cy="504056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아래쪽 화살표 51"/>
          <p:cNvSpPr/>
          <p:nvPr/>
        </p:nvSpPr>
        <p:spPr>
          <a:xfrm>
            <a:off x="6032369" y="1700276"/>
            <a:ext cx="1845582" cy="449532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7392817" y="233096"/>
            <a:ext cx="803048" cy="1137296"/>
            <a:chOff x="6876256" y="404664"/>
            <a:chExt cx="1521643" cy="1944216"/>
          </a:xfrm>
        </p:grpSpPr>
        <p:sp>
          <p:nvSpPr>
            <p:cNvPr id="54" name="한쪽 모서리는 잘리고 다른 쪽 모서리는 둥근 사각형 53"/>
            <p:cNvSpPr/>
            <p:nvPr/>
          </p:nvSpPr>
          <p:spPr>
            <a:xfrm>
              <a:off x="6876256" y="404664"/>
              <a:ext cx="1512168" cy="1944216"/>
            </a:xfrm>
            <a:prstGeom prst="snipRoundRect">
              <a:avLst>
                <a:gd name="adj1" fmla="val 0"/>
                <a:gd name="adj2" fmla="val 3178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각 삼각형 54"/>
            <p:cNvSpPr/>
            <p:nvPr/>
          </p:nvSpPr>
          <p:spPr>
            <a:xfrm>
              <a:off x="7893843" y="404664"/>
              <a:ext cx="504056" cy="504056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123249" y="588490"/>
            <a:ext cx="13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label</a:t>
            </a:r>
            <a:endParaRPr lang="ko-KR" altLang="en-US" dirty="0"/>
          </a:p>
        </p:txBody>
      </p:sp>
      <p:pic>
        <p:nvPicPr>
          <p:cNvPr id="5123" name="Picture 3" descr="C:\Users\HP\AppData\Local\Microsoft\Windows\Temporary Internet Files\Content.IE5\1S5XYJ6I\1305724361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299" y="260648"/>
            <a:ext cx="1514139" cy="98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5400097" y="521026"/>
            <a:ext cx="133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Adversarial</a:t>
            </a:r>
          </a:p>
          <a:p>
            <a:pPr algn="ctr"/>
            <a:r>
              <a:rPr lang="en-US" altLang="ko-KR" dirty="0" smtClean="0"/>
              <a:t>dataset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805718" y="5924510"/>
            <a:ext cx="269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Accuracy : </a:t>
            </a:r>
            <a:r>
              <a:rPr lang="en-US" altLang="ko-KR" dirty="0" smtClean="0">
                <a:solidFill>
                  <a:srgbClr val="FFFF00"/>
                </a:solidFill>
              </a:rPr>
              <a:t>92.81%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570700" y="5924510"/>
            <a:ext cx="269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</a:rPr>
              <a:t>Accuracy : </a:t>
            </a:r>
            <a:r>
              <a:rPr lang="en-US" altLang="ko-KR" dirty="0" smtClean="0">
                <a:solidFill>
                  <a:srgbClr val="FFFF00"/>
                </a:solidFill>
              </a:rPr>
              <a:t>0.35%</a:t>
            </a:r>
            <a:endParaRPr lang="ko-KR" altLang="en-US" dirty="0">
              <a:solidFill>
                <a:srgbClr val="FFFF00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465513" y="2292765"/>
            <a:ext cx="2647850" cy="3267912"/>
            <a:chOff x="323528" y="1353459"/>
            <a:chExt cx="3207604" cy="3958747"/>
          </a:xfrm>
        </p:grpSpPr>
        <p:sp>
          <p:nvSpPr>
            <p:cNvPr id="64" name="사다리꼴 63"/>
            <p:cNvSpPr/>
            <p:nvPr/>
          </p:nvSpPr>
          <p:spPr>
            <a:xfrm rot="10800000">
              <a:off x="1154868" y="1353459"/>
              <a:ext cx="1728057" cy="1025952"/>
            </a:xfrm>
            <a:prstGeom prst="trapezoid">
              <a:avLst>
                <a:gd name="adj" fmla="val 4869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955222" y="1896094"/>
              <a:ext cx="2304256" cy="29031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Picture 11" descr="https://t1.daumcdn.net/thumb/R1280x0/?fname=http://t1.daumcdn.net/brunch/service/user/1c2I/image/wVaHDj13OkgS3arXaIqyNUKAJUY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896094"/>
              <a:ext cx="3207604" cy="2137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사다리꼴 66"/>
            <p:cNvSpPr/>
            <p:nvPr/>
          </p:nvSpPr>
          <p:spPr>
            <a:xfrm>
              <a:off x="1243321" y="4286254"/>
              <a:ext cx="1728057" cy="1025952"/>
            </a:xfrm>
            <a:prstGeom prst="trapezoid">
              <a:avLst>
                <a:gd name="adj" fmla="val 48692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963445" y="4653136"/>
            <a:ext cx="188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모델  </a:t>
            </a:r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57" name="오른쪽 화살표 56"/>
          <p:cNvSpPr/>
          <p:nvPr/>
        </p:nvSpPr>
        <p:spPr>
          <a:xfrm>
            <a:off x="3712220" y="3078252"/>
            <a:ext cx="1858480" cy="19442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73302" y="3790781"/>
            <a:ext cx="133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92.46%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감</a:t>
            </a:r>
            <a:r>
              <a:rPr lang="ko-KR" altLang="en-US" dirty="0"/>
              <a:t>소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411760" y="611396"/>
            <a:ext cx="133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label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41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04864"/>
            <a:ext cx="8229600" cy="2592288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여러분의 학습모델은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ko-KR" altLang="en-US" dirty="0" smtClean="0">
                <a:solidFill>
                  <a:schemeClr val="bg1"/>
                </a:solidFill>
              </a:rPr>
              <a:t>안전하십니까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10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49052" y="4797152"/>
            <a:ext cx="8229600" cy="1296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solidFill>
                  <a:schemeClr val="bg1"/>
                </a:solidFill>
              </a:rPr>
              <a:t>사실 저의 관심사는 양자컴퓨팅을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소프트웨어적으로 구현하고 싶다는 거였어요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076" name="Picture 4" descr="http://www.itnews.or.kr/wp-content/uploads/2015/09/d-wa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02" y="980728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5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2776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결론은 </a:t>
            </a:r>
            <a:r>
              <a:rPr lang="ko-KR" altLang="en-US" dirty="0" err="1" smtClean="0">
                <a:solidFill>
                  <a:schemeClr val="bg1"/>
                </a:solidFill>
              </a:rPr>
              <a:t>ㅎㅎㅎㅎ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57200" y="30689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>
                <a:solidFill>
                  <a:schemeClr val="bg1"/>
                </a:solidFill>
              </a:rPr>
              <a:t>가능은 하지만 리소스의 압박이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ㅠㅠ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21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539552"/>
            <a:ext cx="8229600" cy="585192"/>
          </a:xfrm>
        </p:spPr>
        <p:txBody>
          <a:bodyPr>
            <a:normAutofit/>
          </a:bodyPr>
          <a:lstStyle/>
          <a:p>
            <a:pPr algn="l"/>
            <a:r>
              <a:rPr lang="ko-KR" altLang="en-US" sz="2400" dirty="0" smtClean="0">
                <a:solidFill>
                  <a:schemeClr val="bg1"/>
                </a:solidFill>
              </a:rPr>
              <a:t>그리고 또 다시 엉뚱한 연구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57200" y="270892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인공신경망으로 </a:t>
            </a:r>
            <a:r>
              <a:rPr lang="en-US" altLang="ko-KR" dirty="0" smtClean="0">
                <a:solidFill>
                  <a:schemeClr val="bg1"/>
                </a:solidFill>
              </a:rPr>
              <a:t>RSA</a:t>
            </a:r>
            <a:r>
              <a:rPr lang="ko-KR" altLang="en-US" dirty="0" smtClean="0">
                <a:solidFill>
                  <a:schemeClr val="bg1"/>
                </a:solidFill>
              </a:rPr>
              <a:t>를 깨볼까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66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12776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결론은 </a:t>
            </a:r>
            <a:r>
              <a:rPr lang="ko-KR" altLang="en-US" dirty="0" err="1" smtClean="0">
                <a:solidFill>
                  <a:schemeClr val="bg1"/>
                </a:solidFill>
              </a:rPr>
              <a:t>ㅎㅎㅎㅎ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79512" y="3068960"/>
            <a:ext cx="90730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solidFill>
                  <a:schemeClr val="bg1"/>
                </a:solidFill>
              </a:rPr>
              <a:t>교수님 왈 </a:t>
            </a:r>
            <a:r>
              <a:rPr lang="en-US" altLang="ko-KR" sz="2400" dirty="0" smtClean="0">
                <a:solidFill>
                  <a:schemeClr val="bg1"/>
                </a:solidFill>
              </a:rPr>
              <a:t>: </a:t>
            </a:r>
            <a:r>
              <a:rPr lang="ko-KR" altLang="en-US" sz="2400" dirty="0" smtClean="0">
                <a:solidFill>
                  <a:schemeClr val="bg1"/>
                </a:solidFill>
              </a:rPr>
              <a:t>야 그게 그걸로 깨지면 그게 암호겠나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42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681</Words>
  <Application>Microsoft Office PowerPoint</Application>
  <PresentationFormat>화면 슬라이드 쇼(4:3)</PresentationFormat>
  <Paragraphs>241</Paragraphs>
  <Slides>54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5" baseType="lpstr">
      <vt:lpstr>Office 테마</vt:lpstr>
      <vt:lpstr>인공신경망을 속이는 데이터 </vt:lpstr>
      <vt:lpstr>PowerPoint 프레젠테이션</vt:lpstr>
      <vt:lpstr>다룰 내용</vt:lpstr>
      <vt:lpstr>다루지 않을 내용</vt:lpstr>
      <vt:lpstr>전 사실…..</vt:lpstr>
      <vt:lpstr>PowerPoint 프레젠테이션</vt:lpstr>
      <vt:lpstr>결론은 ㅎㅎㅎㅎ</vt:lpstr>
      <vt:lpstr>그리고 또 다시 엉뚱한 연구 </vt:lpstr>
      <vt:lpstr>결론은 ㅎㅎㅎㅎ</vt:lpstr>
      <vt:lpstr>그렇게 계속 망상만 하고 있는데 교수님의 통보 </vt:lpstr>
      <vt:lpstr>연구의 내용은 이랬습니다.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여윽시 입문은 이걸로</vt:lpstr>
      <vt:lpstr>그리고 미팅을 했습니다.</vt:lpstr>
      <vt:lpstr>그래….그거 해줬습니다….</vt:lpstr>
      <vt:lpstr>^^ 애초부터 잘못된 연구….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연구실 = 집?</vt:lpstr>
      <vt:lpstr>연구실 = 집?(2)</vt:lpstr>
      <vt:lpstr>정작 집은(?)</vt:lpstr>
      <vt:lpstr>PowerPoint 프레젠테이션</vt:lpstr>
      <vt:lpstr>PowerPoint 프레젠테이션</vt:lpstr>
      <vt:lpstr>PowerPoint 프레젠테이션</vt:lpstr>
      <vt:lpstr>이대로만 하면 악성코드 전처리 되는거죠?</vt:lpstr>
      <vt:lpstr>응 아니야 ㅋ </vt:lpstr>
      <vt:lpstr>그리고 불화</vt:lpstr>
      <vt:lpstr>그렇게 각자 갈 길을</vt:lpstr>
      <vt:lpstr>아 근데 물음표는?</vt:lpstr>
      <vt:lpstr>PowerPoint 프레젠테이션</vt:lpstr>
      <vt:lpstr>PowerPoint 프레젠테이션</vt:lpstr>
      <vt:lpstr>PowerPoint 프레젠테이션</vt:lpstr>
      <vt:lpstr>생각한 원인과 조치</vt:lpstr>
      <vt:lpstr>PowerPoint 프레젠테이션</vt:lpstr>
      <vt:lpstr>Tensorflow에서는</vt:lpstr>
      <vt:lpstr>그런데 나는…..</vt:lpstr>
      <vt:lpstr>하……..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여러분의 학습모델은 안전하십니까?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HP</cp:lastModifiedBy>
  <cp:revision>26</cp:revision>
  <dcterms:created xsi:type="dcterms:W3CDTF">2017-10-09T07:23:01Z</dcterms:created>
  <dcterms:modified xsi:type="dcterms:W3CDTF">2017-10-12T18:06:28Z</dcterms:modified>
</cp:coreProperties>
</file>